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58"/>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5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70888F-66B7-A537-568F-44EBEF3FAE41}" v="86" dt="2023-01-24T13:10:06.930"/>
    <p1510:client id="{F8294608-8AC0-A5C5-8B6C-BD6661AD8212}" v="1" dt="2023-04-06T13:45:05.27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6" d="100"/>
          <a:sy n="66" d="100"/>
        </p:scale>
        <p:origin x="1224" y="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S::gomezp@who.int::c93cf399-3ed7-4230-9282-8831e3fe5ae7" providerId="AD" clId="Web-{B370888F-66B7-A537-568F-44EBEF3FAE41}"/>
    <pc:docChg chg="modSld">
      <pc:chgData name="GOMEZ, Paula" userId="S::gomezp@who.int::c93cf399-3ed7-4230-9282-8831e3fe5ae7" providerId="AD" clId="Web-{B370888F-66B7-A537-568F-44EBEF3FAE41}" dt="2023-01-24T13:10:06.930" v="85" actId="14100"/>
      <pc:docMkLst>
        <pc:docMk/>
      </pc:docMkLst>
      <pc:sldChg chg="modSp">
        <pc:chgData name="GOMEZ, Paula" userId="S::gomezp@who.int::c93cf399-3ed7-4230-9282-8831e3fe5ae7" providerId="AD" clId="Web-{B370888F-66B7-A537-568F-44EBEF3FAE41}" dt="2023-01-24T12:58:19.394" v="6" actId="20577"/>
        <pc:sldMkLst>
          <pc:docMk/>
          <pc:sldMk cId="0" sldId="258"/>
        </pc:sldMkLst>
        <pc:spChg chg="mod">
          <ac:chgData name="GOMEZ, Paula" userId="S::gomezp@who.int::c93cf399-3ed7-4230-9282-8831e3fe5ae7" providerId="AD" clId="Web-{B370888F-66B7-A537-568F-44EBEF3FAE41}" dt="2023-01-24T12:58:19.394" v="6" actId="20577"/>
          <ac:spMkLst>
            <pc:docMk/>
            <pc:sldMk cId="0" sldId="258"/>
            <ac:spMk id="276" creationId="{00000000-0000-0000-0000-000000000000}"/>
          </ac:spMkLst>
        </pc:spChg>
      </pc:sldChg>
      <pc:sldChg chg="modSp">
        <pc:chgData name="GOMEZ, Paula" userId="S::gomezp@who.int::c93cf399-3ed7-4230-9282-8831e3fe5ae7" providerId="AD" clId="Web-{B370888F-66B7-A537-568F-44EBEF3FAE41}" dt="2023-01-24T12:58:33.879" v="9" actId="20577"/>
        <pc:sldMkLst>
          <pc:docMk/>
          <pc:sldMk cId="0" sldId="259"/>
        </pc:sldMkLst>
        <pc:spChg chg="mod">
          <ac:chgData name="GOMEZ, Paula" userId="S::gomezp@who.int::c93cf399-3ed7-4230-9282-8831e3fe5ae7" providerId="AD" clId="Web-{B370888F-66B7-A537-568F-44EBEF3FAE41}" dt="2023-01-24T12:58:33.879" v="9" actId="20577"/>
          <ac:spMkLst>
            <pc:docMk/>
            <pc:sldMk cId="0" sldId="259"/>
            <ac:spMk id="282" creationId="{00000000-0000-0000-0000-000000000000}"/>
          </ac:spMkLst>
        </pc:spChg>
      </pc:sldChg>
      <pc:sldChg chg="modSp">
        <pc:chgData name="GOMEZ, Paula" userId="S::gomezp@who.int::c93cf399-3ed7-4230-9282-8831e3fe5ae7" providerId="AD" clId="Web-{B370888F-66B7-A537-568F-44EBEF3FAE41}" dt="2023-01-24T12:59:06.224" v="11" actId="20577"/>
        <pc:sldMkLst>
          <pc:docMk/>
          <pc:sldMk cId="0" sldId="264"/>
        </pc:sldMkLst>
        <pc:spChg chg="mod">
          <ac:chgData name="GOMEZ, Paula" userId="S::gomezp@who.int::c93cf399-3ed7-4230-9282-8831e3fe5ae7" providerId="AD" clId="Web-{B370888F-66B7-A537-568F-44EBEF3FAE41}" dt="2023-01-24T12:59:06.224" v="11" actId="20577"/>
          <ac:spMkLst>
            <pc:docMk/>
            <pc:sldMk cId="0" sldId="264"/>
            <ac:spMk id="317" creationId="{00000000-0000-0000-0000-000000000000}"/>
          </ac:spMkLst>
        </pc:spChg>
      </pc:sldChg>
      <pc:sldChg chg="modSp">
        <pc:chgData name="GOMEZ, Paula" userId="S::gomezp@who.int::c93cf399-3ed7-4230-9282-8831e3fe5ae7" providerId="AD" clId="Web-{B370888F-66B7-A537-568F-44EBEF3FAE41}" dt="2023-01-24T12:59:37.209" v="12" actId="20577"/>
        <pc:sldMkLst>
          <pc:docMk/>
          <pc:sldMk cId="0" sldId="267"/>
        </pc:sldMkLst>
        <pc:spChg chg="mod">
          <ac:chgData name="GOMEZ, Paula" userId="S::gomezp@who.int::c93cf399-3ed7-4230-9282-8831e3fe5ae7" providerId="AD" clId="Web-{B370888F-66B7-A537-568F-44EBEF3FAE41}" dt="2023-01-24T12:59:37.209" v="12" actId="20577"/>
          <ac:spMkLst>
            <pc:docMk/>
            <pc:sldMk cId="0" sldId="267"/>
            <ac:spMk id="343" creationId="{00000000-0000-0000-0000-000000000000}"/>
          </ac:spMkLst>
        </pc:spChg>
      </pc:sldChg>
      <pc:sldChg chg="modSp">
        <pc:chgData name="GOMEZ, Paula" userId="S::gomezp@who.int::c93cf399-3ed7-4230-9282-8831e3fe5ae7" providerId="AD" clId="Web-{B370888F-66B7-A537-568F-44EBEF3FAE41}" dt="2023-01-24T12:59:42.740" v="13" actId="20577"/>
        <pc:sldMkLst>
          <pc:docMk/>
          <pc:sldMk cId="0" sldId="268"/>
        </pc:sldMkLst>
        <pc:spChg chg="mod">
          <ac:chgData name="GOMEZ, Paula" userId="S::gomezp@who.int::c93cf399-3ed7-4230-9282-8831e3fe5ae7" providerId="AD" clId="Web-{B370888F-66B7-A537-568F-44EBEF3FAE41}" dt="2023-01-24T12:59:42.740" v="13" actId="20577"/>
          <ac:spMkLst>
            <pc:docMk/>
            <pc:sldMk cId="0" sldId="268"/>
            <ac:spMk id="430" creationId="{00000000-0000-0000-0000-000000000000}"/>
          </ac:spMkLst>
        </pc:spChg>
      </pc:sldChg>
      <pc:sldChg chg="modSp">
        <pc:chgData name="GOMEZ, Paula" userId="S::gomezp@who.int::c93cf399-3ed7-4230-9282-8831e3fe5ae7" providerId="AD" clId="Web-{B370888F-66B7-A537-568F-44EBEF3FAE41}" dt="2023-01-24T13:00:33.726" v="28" actId="20577"/>
        <pc:sldMkLst>
          <pc:docMk/>
          <pc:sldMk cId="0" sldId="271"/>
        </pc:sldMkLst>
        <pc:spChg chg="mod">
          <ac:chgData name="GOMEZ, Paula" userId="S::gomezp@who.int::c93cf399-3ed7-4230-9282-8831e3fe5ae7" providerId="AD" clId="Web-{B370888F-66B7-A537-568F-44EBEF3FAE41}" dt="2023-01-24T13:00:33.726" v="28" actId="20577"/>
          <ac:spMkLst>
            <pc:docMk/>
            <pc:sldMk cId="0" sldId="271"/>
            <ac:spMk id="441" creationId="{00000000-0000-0000-0000-000000000000}"/>
          </ac:spMkLst>
        </pc:spChg>
      </pc:sldChg>
      <pc:sldChg chg="modSp">
        <pc:chgData name="GOMEZ, Paula" userId="S::gomezp@who.int::c93cf399-3ed7-4230-9282-8831e3fe5ae7" providerId="AD" clId="Web-{B370888F-66B7-A537-568F-44EBEF3FAE41}" dt="2023-01-24T13:00:54.664" v="30"/>
        <pc:sldMkLst>
          <pc:docMk/>
          <pc:sldMk cId="0" sldId="273"/>
        </pc:sldMkLst>
        <pc:spChg chg="mod">
          <ac:chgData name="GOMEZ, Paula" userId="S::gomezp@who.int::c93cf399-3ed7-4230-9282-8831e3fe5ae7" providerId="AD" clId="Web-{B370888F-66B7-A537-568F-44EBEF3FAE41}" dt="2023-01-24T13:00:54.617" v="29"/>
          <ac:spMkLst>
            <pc:docMk/>
            <pc:sldMk cId="0" sldId="273"/>
            <ac:spMk id="454" creationId="{00000000-0000-0000-0000-000000000000}"/>
          </ac:spMkLst>
        </pc:spChg>
        <pc:spChg chg="mod">
          <ac:chgData name="GOMEZ, Paula" userId="S::gomezp@who.int::c93cf399-3ed7-4230-9282-8831e3fe5ae7" providerId="AD" clId="Web-{B370888F-66B7-A537-568F-44EBEF3FAE41}" dt="2023-01-24T13:00:54.664" v="30"/>
          <ac:spMkLst>
            <pc:docMk/>
            <pc:sldMk cId="0" sldId="273"/>
            <ac:spMk id="455" creationId="{00000000-0000-0000-0000-000000000000}"/>
          </ac:spMkLst>
        </pc:spChg>
      </pc:sldChg>
      <pc:sldChg chg="modSp">
        <pc:chgData name="GOMEZ, Paula" userId="S::gomezp@who.int::c93cf399-3ed7-4230-9282-8831e3fe5ae7" providerId="AD" clId="Web-{B370888F-66B7-A537-568F-44EBEF3FAE41}" dt="2023-01-24T13:01:05.414" v="31" actId="14100"/>
        <pc:sldMkLst>
          <pc:docMk/>
          <pc:sldMk cId="0" sldId="277"/>
        </pc:sldMkLst>
        <pc:spChg chg="mod">
          <ac:chgData name="GOMEZ, Paula" userId="S::gomezp@who.int::c93cf399-3ed7-4230-9282-8831e3fe5ae7" providerId="AD" clId="Web-{B370888F-66B7-A537-568F-44EBEF3FAE41}" dt="2023-01-24T13:01:05.414" v="31" actId="14100"/>
          <ac:spMkLst>
            <pc:docMk/>
            <pc:sldMk cId="0" sldId="277"/>
            <ac:spMk id="785" creationId="{00000000-0000-0000-0000-000000000000}"/>
          </ac:spMkLst>
        </pc:spChg>
      </pc:sldChg>
      <pc:sldChg chg="modSp mod modClrScheme chgLayout">
        <pc:chgData name="GOMEZ, Paula" userId="S::gomezp@who.int::c93cf399-3ed7-4230-9282-8831e3fe5ae7" providerId="AD" clId="Web-{B370888F-66B7-A537-568F-44EBEF3FAE41}" dt="2023-01-24T13:01:45.041" v="35"/>
        <pc:sldMkLst>
          <pc:docMk/>
          <pc:sldMk cId="0" sldId="278"/>
        </pc:sldMkLst>
        <pc:spChg chg="mod ord">
          <ac:chgData name="GOMEZ, Paula" userId="S::gomezp@who.int::c93cf399-3ed7-4230-9282-8831e3fe5ae7" providerId="AD" clId="Web-{B370888F-66B7-A537-568F-44EBEF3FAE41}" dt="2023-01-24T13:01:45.041" v="35"/>
          <ac:spMkLst>
            <pc:docMk/>
            <pc:sldMk cId="0" sldId="278"/>
            <ac:spMk id="788" creationId="{00000000-0000-0000-0000-000000000000}"/>
          </ac:spMkLst>
        </pc:spChg>
        <pc:spChg chg="mod ord">
          <ac:chgData name="GOMEZ, Paula" userId="S::gomezp@who.int::c93cf399-3ed7-4230-9282-8831e3fe5ae7" providerId="AD" clId="Web-{B370888F-66B7-A537-568F-44EBEF3FAE41}" dt="2023-01-24T13:01:45.041" v="35"/>
          <ac:spMkLst>
            <pc:docMk/>
            <pc:sldMk cId="0" sldId="278"/>
            <ac:spMk id="789" creationId="{00000000-0000-0000-0000-000000000000}"/>
          </ac:spMkLst>
        </pc:spChg>
        <pc:spChg chg="mod ord">
          <ac:chgData name="GOMEZ, Paula" userId="S::gomezp@who.int::c93cf399-3ed7-4230-9282-8831e3fe5ae7" providerId="AD" clId="Web-{B370888F-66B7-A537-568F-44EBEF3FAE41}" dt="2023-01-24T13:01:45.041" v="35"/>
          <ac:spMkLst>
            <pc:docMk/>
            <pc:sldMk cId="0" sldId="278"/>
            <ac:spMk id="790" creationId="{00000000-0000-0000-0000-000000000000}"/>
          </ac:spMkLst>
        </pc:spChg>
      </pc:sldChg>
      <pc:sldChg chg="modSp">
        <pc:chgData name="GOMEZ, Paula" userId="S::gomezp@who.int::c93cf399-3ed7-4230-9282-8831e3fe5ae7" providerId="AD" clId="Web-{B370888F-66B7-A537-568F-44EBEF3FAE41}" dt="2023-01-24T13:02:26.807" v="41" actId="20577"/>
        <pc:sldMkLst>
          <pc:docMk/>
          <pc:sldMk cId="0" sldId="280"/>
        </pc:sldMkLst>
        <pc:spChg chg="mod">
          <ac:chgData name="GOMEZ, Paula" userId="S::gomezp@who.int::c93cf399-3ed7-4230-9282-8831e3fe5ae7" providerId="AD" clId="Web-{B370888F-66B7-A537-568F-44EBEF3FAE41}" dt="2023-01-24T13:01:56.119" v="36" actId="14100"/>
          <ac:spMkLst>
            <pc:docMk/>
            <pc:sldMk cId="0" sldId="280"/>
            <ac:spMk id="799" creationId="{00000000-0000-0000-0000-000000000000}"/>
          </ac:spMkLst>
        </pc:spChg>
        <pc:spChg chg="mod">
          <ac:chgData name="GOMEZ, Paula" userId="S::gomezp@who.int::c93cf399-3ed7-4230-9282-8831e3fe5ae7" providerId="AD" clId="Web-{B370888F-66B7-A537-568F-44EBEF3FAE41}" dt="2023-01-24T13:02:26.807" v="41" actId="20577"/>
          <ac:spMkLst>
            <pc:docMk/>
            <pc:sldMk cId="0" sldId="280"/>
            <ac:spMk id="802" creationId="{00000000-0000-0000-0000-000000000000}"/>
          </ac:spMkLst>
        </pc:spChg>
      </pc:sldChg>
      <pc:sldChg chg="modSp">
        <pc:chgData name="GOMEZ, Paula" userId="S::gomezp@who.int::c93cf399-3ed7-4230-9282-8831e3fe5ae7" providerId="AD" clId="Web-{B370888F-66B7-A537-568F-44EBEF3FAE41}" dt="2023-01-24T13:02:57.590" v="42" actId="1076"/>
        <pc:sldMkLst>
          <pc:docMk/>
          <pc:sldMk cId="0" sldId="287"/>
        </pc:sldMkLst>
        <pc:spChg chg="mod">
          <ac:chgData name="GOMEZ, Paula" userId="S::gomezp@who.int::c93cf399-3ed7-4230-9282-8831e3fe5ae7" providerId="AD" clId="Web-{B370888F-66B7-A537-568F-44EBEF3FAE41}" dt="2023-01-24T13:02:57.590" v="42" actId="1076"/>
          <ac:spMkLst>
            <pc:docMk/>
            <pc:sldMk cId="0" sldId="287"/>
            <ac:spMk id="833" creationId="{00000000-0000-0000-0000-000000000000}"/>
          </ac:spMkLst>
        </pc:spChg>
      </pc:sldChg>
      <pc:sldChg chg="modSp">
        <pc:chgData name="GOMEZ, Paula" userId="S::gomezp@who.int::c93cf399-3ed7-4230-9282-8831e3fe5ae7" providerId="AD" clId="Web-{B370888F-66B7-A537-568F-44EBEF3FAE41}" dt="2023-01-24T13:03:06.637" v="43" actId="14100"/>
        <pc:sldMkLst>
          <pc:docMk/>
          <pc:sldMk cId="0" sldId="288"/>
        </pc:sldMkLst>
        <pc:spChg chg="mod">
          <ac:chgData name="GOMEZ, Paula" userId="S::gomezp@who.int::c93cf399-3ed7-4230-9282-8831e3fe5ae7" providerId="AD" clId="Web-{B370888F-66B7-A537-568F-44EBEF3FAE41}" dt="2023-01-24T13:03:06.637" v="43" actId="14100"/>
          <ac:spMkLst>
            <pc:docMk/>
            <pc:sldMk cId="0" sldId="288"/>
            <ac:spMk id="837" creationId="{00000000-0000-0000-0000-000000000000}"/>
          </ac:spMkLst>
        </pc:spChg>
      </pc:sldChg>
      <pc:sldChg chg="modSp">
        <pc:chgData name="GOMEZ, Paula" userId="S::gomezp@who.int::c93cf399-3ed7-4230-9282-8831e3fe5ae7" providerId="AD" clId="Web-{B370888F-66B7-A537-568F-44EBEF3FAE41}" dt="2023-01-24T13:03:15.809" v="44" actId="14100"/>
        <pc:sldMkLst>
          <pc:docMk/>
          <pc:sldMk cId="0" sldId="289"/>
        </pc:sldMkLst>
        <pc:spChg chg="mod">
          <ac:chgData name="GOMEZ, Paula" userId="S::gomezp@who.int::c93cf399-3ed7-4230-9282-8831e3fe5ae7" providerId="AD" clId="Web-{B370888F-66B7-A537-568F-44EBEF3FAE41}" dt="2023-01-24T13:03:15.809" v="44" actId="14100"/>
          <ac:spMkLst>
            <pc:docMk/>
            <pc:sldMk cId="0" sldId="289"/>
            <ac:spMk id="917" creationId="{00000000-0000-0000-0000-000000000000}"/>
          </ac:spMkLst>
        </pc:spChg>
      </pc:sldChg>
      <pc:sldChg chg="mod modShow">
        <pc:chgData name="GOMEZ, Paula" userId="S::gomezp@who.int::c93cf399-3ed7-4230-9282-8831e3fe5ae7" providerId="AD" clId="Web-{B370888F-66B7-A537-568F-44EBEF3FAE41}" dt="2023-01-24T13:03:31.747" v="45"/>
        <pc:sldMkLst>
          <pc:docMk/>
          <pc:sldMk cId="0" sldId="291"/>
        </pc:sldMkLst>
      </pc:sldChg>
      <pc:sldChg chg="mod modShow">
        <pc:chgData name="GOMEZ, Paula" userId="S::gomezp@who.int::c93cf399-3ed7-4230-9282-8831e3fe5ae7" providerId="AD" clId="Web-{B370888F-66B7-A537-568F-44EBEF3FAE41}" dt="2023-01-24T13:03:38.888" v="46"/>
        <pc:sldMkLst>
          <pc:docMk/>
          <pc:sldMk cId="0" sldId="293"/>
        </pc:sldMkLst>
      </pc:sldChg>
      <pc:sldChg chg="modSp">
        <pc:chgData name="GOMEZ, Paula" userId="S::gomezp@who.int::c93cf399-3ed7-4230-9282-8831e3fe5ae7" providerId="AD" clId="Web-{B370888F-66B7-A537-568F-44EBEF3FAE41}" dt="2023-01-24T13:08:47.912" v="79" actId="20577"/>
        <pc:sldMkLst>
          <pc:docMk/>
          <pc:sldMk cId="0" sldId="294"/>
        </pc:sldMkLst>
        <pc:spChg chg="mod">
          <ac:chgData name="GOMEZ, Paula" userId="S::gomezp@who.int::c93cf399-3ed7-4230-9282-8831e3fe5ae7" providerId="AD" clId="Web-{B370888F-66B7-A537-568F-44EBEF3FAE41}" dt="2023-01-24T13:08:47.912" v="79" actId="20577"/>
          <ac:spMkLst>
            <pc:docMk/>
            <pc:sldMk cId="0" sldId="294"/>
            <ac:spMk id="943" creationId="{00000000-0000-0000-0000-000000000000}"/>
          </ac:spMkLst>
        </pc:spChg>
      </pc:sldChg>
      <pc:sldChg chg="modSp">
        <pc:chgData name="GOMEZ, Paula" userId="S::gomezp@who.int::c93cf399-3ed7-4230-9282-8831e3fe5ae7" providerId="AD" clId="Web-{B370888F-66B7-A537-568F-44EBEF3FAE41}" dt="2023-01-24T13:09:36.320" v="82" actId="20577"/>
        <pc:sldMkLst>
          <pc:docMk/>
          <pc:sldMk cId="0" sldId="300"/>
        </pc:sldMkLst>
        <pc:spChg chg="mod">
          <ac:chgData name="GOMEZ, Paula" userId="S::gomezp@who.int::c93cf399-3ed7-4230-9282-8831e3fe5ae7" providerId="AD" clId="Web-{B370888F-66B7-A537-568F-44EBEF3FAE41}" dt="2023-01-24T13:09:36.320" v="82" actId="20577"/>
          <ac:spMkLst>
            <pc:docMk/>
            <pc:sldMk cId="0" sldId="300"/>
            <ac:spMk id="2" creationId="{47EA8F30-7A39-9F37-C83A-E69D2F1C5AC2}"/>
          </ac:spMkLst>
        </pc:spChg>
      </pc:sldChg>
      <pc:sldChg chg="modSp">
        <pc:chgData name="GOMEZ, Paula" userId="S::gomezp@who.int::c93cf399-3ed7-4230-9282-8831e3fe5ae7" providerId="AD" clId="Web-{B370888F-66B7-A537-568F-44EBEF3FAE41}" dt="2023-01-24T13:09:50.992" v="83" actId="20577"/>
        <pc:sldMkLst>
          <pc:docMk/>
          <pc:sldMk cId="0" sldId="303"/>
        </pc:sldMkLst>
        <pc:spChg chg="mod">
          <ac:chgData name="GOMEZ, Paula" userId="S::gomezp@who.int::c93cf399-3ed7-4230-9282-8831e3fe5ae7" providerId="AD" clId="Web-{B370888F-66B7-A537-568F-44EBEF3FAE41}" dt="2023-01-24T13:09:50.992" v="83" actId="20577"/>
          <ac:spMkLst>
            <pc:docMk/>
            <pc:sldMk cId="0" sldId="303"/>
            <ac:spMk id="2" creationId="{1E7279AB-3508-69F4-A168-BBA16F106AEA}"/>
          </ac:spMkLst>
        </pc:spChg>
      </pc:sldChg>
      <pc:sldChg chg="modSp">
        <pc:chgData name="GOMEZ, Paula" userId="S::gomezp@who.int::c93cf399-3ed7-4230-9282-8831e3fe5ae7" providerId="AD" clId="Web-{B370888F-66B7-A537-568F-44EBEF3FAE41}" dt="2023-01-24T13:10:01.711" v="84" actId="1076"/>
        <pc:sldMkLst>
          <pc:docMk/>
          <pc:sldMk cId="0" sldId="304"/>
        </pc:sldMkLst>
        <pc:spChg chg="mod">
          <ac:chgData name="GOMEZ, Paula" userId="S::gomezp@who.int::c93cf399-3ed7-4230-9282-8831e3fe5ae7" providerId="AD" clId="Web-{B370888F-66B7-A537-568F-44EBEF3FAE41}" dt="2023-01-24T13:10:01.711" v="84" actId="1076"/>
          <ac:spMkLst>
            <pc:docMk/>
            <pc:sldMk cId="0" sldId="304"/>
            <ac:spMk id="2" creationId="{09AB1035-BE69-7036-815E-220A2CF2E022}"/>
          </ac:spMkLst>
        </pc:spChg>
      </pc:sldChg>
      <pc:sldChg chg="modSp">
        <pc:chgData name="GOMEZ, Paula" userId="S::gomezp@who.int::c93cf399-3ed7-4230-9282-8831e3fe5ae7" providerId="AD" clId="Web-{B370888F-66B7-A537-568F-44EBEF3FAE41}" dt="2023-01-24T13:10:06.930" v="85" actId="14100"/>
        <pc:sldMkLst>
          <pc:docMk/>
          <pc:sldMk cId="0" sldId="305"/>
        </pc:sldMkLst>
        <pc:spChg chg="mod">
          <ac:chgData name="GOMEZ, Paula" userId="S::gomezp@who.int::c93cf399-3ed7-4230-9282-8831e3fe5ae7" providerId="AD" clId="Web-{B370888F-66B7-A537-568F-44EBEF3FAE41}" dt="2023-01-24T13:10:06.930" v="85" actId="14100"/>
          <ac:spMkLst>
            <pc:docMk/>
            <pc:sldMk cId="0" sldId="305"/>
            <ac:spMk id="2" creationId="{594612DC-6CFB-A99E-75CF-E301ED8F7EC0}"/>
          </ac:spMkLst>
        </pc:spChg>
      </pc:sldChg>
    </pc:docChg>
  </pc:docChgLst>
  <pc:docChgLst>
    <pc:chgData name="GOMEZ, Paula" userId="S::gomezp@who.int::c93cf399-3ed7-4230-9282-8831e3fe5ae7" providerId="AD" clId="Web-{F8294608-8AC0-A5C5-8B6C-BD6661AD8212}"/>
    <pc:docChg chg="modSld">
      <pc:chgData name="GOMEZ, Paula" userId="S::gomezp@who.int::c93cf399-3ed7-4230-9282-8831e3fe5ae7" providerId="AD" clId="Web-{F8294608-8AC0-A5C5-8B6C-BD6661AD8212}" dt="2023-04-06T13:45:05.273" v="0" actId="20577"/>
      <pc:docMkLst>
        <pc:docMk/>
      </pc:docMkLst>
      <pc:sldChg chg="modSp">
        <pc:chgData name="GOMEZ, Paula" userId="S::gomezp@who.int::c93cf399-3ed7-4230-9282-8831e3fe5ae7" providerId="AD" clId="Web-{F8294608-8AC0-A5C5-8B6C-BD6661AD8212}" dt="2023-04-06T13:45:05.273" v="0" actId="20577"/>
        <pc:sldMkLst>
          <pc:docMk/>
          <pc:sldMk cId="0" sldId="265"/>
        </pc:sldMkLst>
        <pc:spChg chg="mod">
          <ac:chgData name="GOMEZ, Paula" userId="S::gomezp@who.int::c93cf399-3ed7-4230-9282-8831e3fe5ae7" providerId="AD" clId="Web-{F8294608-8AC0-A5C5-8B6C-BD6661AD8212}" dt="2023-04-06T13:45:05.273" v="0" actId="20577"/>
          <ac:spMkLst>
            <pc:docMk/>
            <pc:sldMk cId="0" sldId="265"/>
            <ac:spMk id="33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60" name="Shape 260"/>
          <p:cNvSpPr>
            <a:spLocks noGrp="1" noRot="1" noChangeAspect="1"/>
          </p:cNvSpPr>
          <p:nvPr>
            <p:ph type="sldImg"/>
          </p:nvPr>
        </p:nvSpPr>
        <p:spPr>
          <a:xfrm>
            <a:off x="1143000" y="685800"/>
            <a:ext cx="4572000" cy="3429000"/>
          </a:xfrm>
          <a:prstGeom prst="rect">
            <a:avLst/>
          </a:prstGeom>
        </p:spPr>
        <p:txBody>
          <a:bodyPr/>
          <a:lstStyle/>
          <a:p>
            <a:endParaRPr/>
          </a:p>
        </p:txBody>
      </p:sp>
      <p:sp>
        <p:nvSpPr>
          <p:cNvPr id="261" name="Shape 26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Source Sans Pro Regular"/>
      </a:defRPr>
    </a:lvl1pPr>
    <a:lvl2pPr indent="228600" latinLnBrk="0">
      <a:defRPr sz="1200">
        <a:latin typeface="+mj-lt"/>
        <a:ea typeface="+mj-ea"/>
        <a:cs typeface="+mj-cs"/>
        <a:sym typeface="Source Sans Pro Regular"/>
      </a:defRPr>
    </a:lvl2pPr>
    <a:lvl3pPr indent="457200" latinLnBrk="0">
      <a:defRPr sz="1200">
        <a:latin typeface="+mj-lt"/>
        <a:ea typeface="+mj-ea"/>
        <a:cs typeface="+mj-cs"/>
        <a:sym typeface="Source Sans Pro Regular"/>
      </a:defRPr>
    </a:lvl3pPr>
    <a:lvl4pPr indent="685800" latinLnBrk="0">
      <a:defRPr sz="1200">
        <a:latin typeface="+mj-lt"/>
        <a:ea typeface="+mj-ea"/>
        <a:cs typeface="+mj-cs"/>
        <a:sym typeface="Source Sans Pro Regular"/>
      </a:defRPr>
    </a:lvl4pPr>
    <a:lvl5pPr indent="914400" latinLnBrk="0">
      <a:defRPr sz="1200">
        <a:latin typeface="+mj-lt"/>
        <a:ea typeface="+mj-ea"/>
        <a:cs typeface="+mj-cs"/>
        <a:sym typeface="Source Sans Pro Regular"/>
      </a:defRPr>
    </a:lvl5pPr>
    <a:lvl6pPr indent="1143000" latinLnBrk="0">
      <a:defRPr sz="1200">
        <a:latin typeface="+mj-lt"/>
        <a:ea typeface="+mj-ea"/>
        <a:cs typeface="+mj-cs"/>
        <a:sym typeface="Source Sans Pro Regular"/>
      </a:defRPr>
    </a:lvl6pPr>
    <a:lvl7pPr indent="1371600" latinLnBrk="0">
      <a:defRPr sz="1200">
        <a:latin typeface="+mj-lt"/>
        <a:ea typeface="+mj-ea"/>
        <a:cs typeface="+mj-cs"/>
        <a:sym typeface="Source Sans Pro Regular"/>
      </a:defRPr>
    </a:lvl7pPr>
    <a:lvl8pPr indent="1600200" latinLnBrk="0">
      <a:defRPr sz="1200">
        <a:latin typeface="+mj-lt"/>
        <a:ea typeface="+mj-ea"/>
        <a:cs typeface="+mj-cs"/>
        <a:sym typeface="Source Sans Pro Regular"/>
      </a:defRPr>
    </a:lvl8pPr>
    <a:lvl9pPr indent="1828800"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 name="Shape 271"/>
          <p:cNvSpPr>
            <a:spLocks noGrp="1" noRot="1" noChangeAspect="1"/>
          </p:cNvSpPr>
          <p:nvPr>
            <p:ph type="sldImg"/>
          </p:nvPr>
        </p:nvSpPr>
        <p:spPr>
          <a:xfrm>
            <a:off x="381000" y="685800"/>
            <a:ext cx="6096000" cy="3429000"/>
          </a:xfrm>
          <a:prstGeom prst="rect">
            <a:avLst/>
          </a:prstGeom>
        </p:spPr>
        <p:txBody>
          <a:bodyPr/>
          <a:lstStyle/>
          <a:p>
            <a:endParaRPr/>
          </a:p>
        </p:txBody>
      </p:sp>
      <p:sp>
        <p:nvSpPr>
          <p:cNvPr id="272" name="Shape 272"/>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9" name="Shape 939"/>
          <p:cNvSpPr>
            <a:spLocks noGrp="1" noRot="1" noChangeAspect="1"/>
          </p:cNvSpPr>
          <p:nvPr>
            <p:ph type="sldImg"/>
          </p:nvPr>
        </p:nvSpPr>
        <p:spPr>
          <a:xfrm>
            <a:off x="381000" y="685800"/>
            <a:ext cx="6096000" cy="3429000"/>
          </a:xfrm>
          <a:prstGeom prst="rect">
            <a:avLst/>
          </a:prstGeom>
        </p:spPr>
        <p:txBody>
          <a:bodyPr/>
          <a:lstStyle/>
          <a:p>
            <a:endParaRPr/>
          </a:p>
        </p:txBody>
      </p:sp>
      <p:sp>
        <p:nvSpPr>
          <p:cNvPr id="940" name="Shape 940"/>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8" name="Shape 948"/>
          <p:cNvSpPr>
            <a:spLocks noGrp="1" noRot="1" noChangeAspect="1"/>
          </p:cNvSpPr>
          <p:nvPr>
            <p:ph type="sldImg"/>
          </p:nvPr>
        </p:nvSpPr>
        <p:spPr>
          <a:xfrm>
            <a:off x="381000" y="685800"/>
            <a:ext cx="6096000" cy="3429000"/>
          </a:xfrm>
          <a:prstGeom prst="rect">
            <a:avLst/>
          </a:prstGeom>
        </p:spPr>
        <p:txBody>
          <a:bodyPr/>
          <a:lstStyle/>
          <a:p>
            <a:endParaRPr/>
          </a:p>
        </p:txBody>
      </p:sp>
      <p:sp>
        <p:nvSpPr>
          <p:cNvPr id="949" name="Shape 949"/>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hape 277"/>
          <p:cNvSpPr>
            <a:spLocks noGrp="1" noRot="1" noChangeAspect="1"/>
          </p:cNvSpPr>
          <p:nvPr>
            <p:ph type="sldImg"/>
          </p:nvPr>
        </p:nvSpPr>
        <p:spPr>
          <a:xfrm>
            <a:off x="381000" y="685800"/>
            <a:ext cx="6096000" cy="3429000"/>
          </a:xfrm>
          <a:prstGeom prst="rect">
            <a:avLst/>
          </a:prstGeom>
        </p:spPr>
        <p:txBody>
          <a:bodyPr/>
          <a:lstStyle/>
          <a:p>
            <a:endParaRPr/>
          </a:p>
        </p:txBody>
      </p:sp>
      <p:sp>
        <p:nvSpPr>
          <p:cNvPr id="278" name="Shape 278"/>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noRot="1" noChangeAspect="1"/>
          </p:cNvSpPr>
          <p:nvPr>
            <p:ph type="sldImg"/>
          </p:nvPr>
        </p:nvSpPr>
        <p:spPr>
          <a:xfrm>
            <a:off x="381000" y="685800"/>
            <a:ext cx="6096000" cy="3429000"/>
          </a:xfrm>
          <a:prstGeom prst="rect">
            <a:avLst/>
          </a:prstGeom>
        </p:spPr>
        <p:txBody>
          <a:bodyPr/>
          <a:lstStyle/>
          <a:p>
            <a:endParaRPr/>
          </a:p>
        </p:txBody>
      </p:sp>
      <p:sp>
        <p:nvSpPr>
          <p:cNvPr id="289" name="Shape 289"/>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 name="Shape 295"/>
          <p:cNvSpPr>
            <a:spLocks noGrp="1" noRot="1" noChangeAspect="1"/>
          </p:cNvSpPr>
          <p:nvPr>
            <p:ph type="sldImg"/>
          </p:nvPr>
        </p:nvSpPr>
        <p:spPr>
          <a:xfrm>
            <a:off x="381000" y="685800"/>
            <a:ext cx="6096000" cy="3429000"/>
          </a:xfrm>
          <a:prstGeom prst="rect">
            <a:avLst/>
          </a:prstGeom>
        </p:spPr>
        <p:txBody>
          <a:bodyPr/>
          <a:lstStyle/>
          <a:p>
            <a:endParaRPr/>
          </a:p>
        </p:txBody>
      </p:sp>
      <p:sp>
        <p:nvSpPr>
          <p:cNvPr id="296" name="Shape 296"/>
          <p:cNvSpPr>
            <a:spLocks noGrp="1"/>
          </p:cNvSpPr>
          <p:nvPr>
            <p:ph type="body" sz="quarter" idx="1"/>
          </p:nvPr>
        </p:nvSpPr>
        <p:spPr>
          <a:prstGeom prst="rect">
            <a:avLst/>
          </a:prstGeom>
        </p:spPr>
        <p:txBody>
          <a:bodyPr/>
          <a:lstStyle/>
          <a:p>
            <a: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Shape 305"/>
          <p:cNvSpPr>
            <a:spLocks noGrp="1" noRot="1" noChangeAspect="1"/>
          </p:cNvSpPr>
          <p:nvPr>
            <p:ph type="sldImg"/>
          </p:nvPr>
        </p:nvSpPr>
        <p:spPr>
          <a:xfrm>
            <a:off x="381000" y="685800"/>
            <a:ext cx="6096000" cy="3429000"/>
          </a:xfrm>
          <a:prstGeom prst="rect">
            <a:avLst/>
          </a:prstGeom>
        </p:spPr>
        <p:txBody>
          <a:bodyPr/>
          <a:lstStyle/>
          <a:p>
            <a:endParaRPr/>
          </a:p>
        </p:txBody>
      </p:sp>
      <p:sp>
        <p:nvSpPr>
          <p:cNvPr id="306" name="Shape 306"/>
          <p:cNvSpPr>
            <a:spLocks noGrp="1"/>
          </p:cNvSpPr>
          <p:nvPr>
            <p:ph type="body" sz="quarter" idx="1"/>
          </p:nvPr>
        </p:nvSpPr>
        <p:spPr>
          <a:prstGeom prst="rect">
            <a:avLst/>
          </a:prstGeom>
        </p:spPr>
        <p:txBody>
          <a:bodyPr/>
          <a:lstStyle/>
          <a:p>
            <a:r>
              <a:t>An RRT is defined as multidisciplinary team, trained and equipped, with the capacity to deploy rapidly to efficiently and effectively respond to a public health emergency in coordination with other response efforts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Shape 325"/>
          <p:cNvSpPr>
            <a:spLocks noGrp="1" noRot="1" noChangeAspect="1"/>
          </p:cNvSpPr>
          <p:nvPr>
            <p:ph type="sldImg"/>
          </p:nvPr>
        </p:nvSpPr>
        <p:spPr>
          <a:xfrm>
            <a:off x="381000" y="685800"/>
            <a:ext cx="6096000" cy="3429000"/>
          </a:xfrm>
          <a:prstGeom prst="rect">
            <a:avLst/>
          </a:prstGeom>
        </p:spPr>
        <p:txBody>
          <a:bodyPr/>
          <a:lstStyle/>
          <a:p>
            <a:endParaRPr/>
          </a:p>
        </p:txBody>
      </p:sp>
      <p:sp>
        <p:nvSpPr>
          <p:cNvPr id="326" name="Shape 326"/>
          <p:cNvSpPr>
            <a:spLocks noGrp="1"/>
          </p:cNvSpPr>
          <p:nvPr>
            <p:ph type="body" sz="quarter" idx="1"/>
          </p:nvPr>
        </p:nvSpPr>
        <p:spPr>
          <a:prstGeom prst="rect">
            <a:avLst/>
          </a:prstGeom>
        </p:spPr>
        <p:txBody>
          <a:bodyPr/>
          <a:lstStyle/>
          <a:p>
            <a:pPr defTabSz="881389"/>
            <a:r>
              <a:t>The general composition of an RRT follows the rules of basic Incident Management wherein a Team Lead coordinates the team’s movements, actions, and collaborations with external partners. Team members can fill or serve in any variety of roles. </a:t>
            </a:r>
          </a:p>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hape 331"/>
          <p:cNvSpPr>
            <a:spLocks noGrp="1" noRot="1" noChangeAspect="1"/>
          </p:cNvSpPr>
          <p:nvPr>
            <p:ph type="sldImg"/>
          </p:nvPr>
        </p:nvSpPr>
        <p:spPr>
          <a:xfrm>
            <a:off x="381000" y="685800"/>
            <a:ext cx="6096000" cy="3429000"/>
          </a:xfrm>
          <a:prstGeom prst="rect">
            <a:avLst/>
          </a:prstGeom>
        </p:spPr>
        <p:txBody>
          <a:bodyPr/>
          <a:lstStyle/>
          <a:p>
            <a:endParaRPr/>
          </a:p>
        </p:txBody>
      </p:sp>
      <p:sp>
        <p:nvSpPr>
          <p:cNvPr id="332" name="Shape 332"/>
          <p:cNvSpPr>
            <a:spLocks noGrp="1"/>
          </p:cNvSpPr>
          <p:nvPr>
            <p:ph type="body" sz="quarter" idx="1"/>
          </p:nvPr>
        </p:nvSpPr>
        <p:spPr>
          <a:prstGeom prst="rect">
            <a:avLst/>
          </a:prstGeom>
        </p:spPr>
        <p:txBody>
          <a:bodyPr/>
          <a:lstStyle/>
          <a:p>
            <a:r>
              <a:t>RRT members can be mobilized individually or as a team as dictated by the needs of the given emergency. </a:t>
            </a:r>
          </a:p>
          <a:p>
            <a:endParaRPr/>
          </a:p>
          <a:p>
            <a:r>
              <a:t>The setup of a RRT is flexible. </a:t>
            </a:r>
          </a:p>
          <a:p>
            <a:endParaRPr/>
          </a:p>
          <a:p>
            <a:r>
              <a:t>There is a long list of possible subject matter experts that may be needed in a public health emergency. </a:t>
            </a:r>
          </a:p>
          <a:p>
            <a:endParaRPr/>
          </a:p>
          <a:p>
            <a:r>
              <a:t>Some roles, such as IPC experts or Case Management specialists, may be asked to crossover into another domain depending on the needs in the field. </a:t>
            </a:r>
          </a:p>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Shape 339"/>
          <p:cNvSpPr>
            <a:spLocks noGrp="1" noRot="1" noChangeAspect="1"/>
          </p:cNvSpPr>
          <p:nvPr>
            <p:ph type="sldImg"/>
          </p:nvPr>
        </p:nvSpPr>
        <p:spPr>
          <a:xfrm>
            <a:off x="381000" y="685800"/>
            <a:ext cx="6096000" cy="3429000"/>
          </a:xfrm>
          <a:prstGeom prst="rect">
            <a:avLst/>
          </a:prstGeom>
        </p:spPr>
        <p:txBody>
          <a:bodyPr/>
          <a:lstStyle/>
          <a:p>
            <a:endParaRPr/>
          </a:p>
        </p:txBody>
      </p:sp>
      <p:sp>
        <p:nvSpPr>
          <p:cNvPr id="340" name="Shape 340"/>
          <p:cNvSpPr>
            <a:spLocks noGrp="1"/>
          </p:cNvSpPr>
          <p:nvPr>
            <p:ph type="body" sz="quarter" idx="1"/>
          </p:nvPr>
        </p:nvSpPr>
        <p:spPr>
          <a:prstGeom prst="rect">
            <a:avLst/>
          </a:prstGeom>
        </p:spPr>
        <p:txBody>
          <a:bodyPr/>
          <a:lstStyle/>
          <a:p>
            <a:r>
              <a:t>RRT members can be mobilized individually or as a team as dictated by the needs of the given emergency. </a:t>
            </a:r>
          </a:p>
          <a:p>
            <a:endParaRPr/>
          </a:p>
          <a:p>
            <a:r>
              <a:t>The setup of a RRT is flexible. </a:t>
            </a:r>
          </a:p>
          <a:p>
            <a:endParaRPr/>
          </a:p>
          <a:p>
            <a:r>
              <a:t>There is a long list of possible subject matter experts that may be needed in a public health emergency. </a:t>
            </a:r>
          </a:p>
          <a:p>
            <a:endParaRPr/>
          </a:p>
          <a:p>
            <a:r>
              <a:t>Some roles, such as IPC experts or Case Management specialists, may be asked to crossover into another domain depending on the needs in the field. </a:t>
            </a:r>
          </a:p>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7" name="Shape 927"/>
          <p:cNvSpPr>
            <a:spLocks noGrp="1" noRot="1" noChangeAspect="1"/>
          </p:cNvSpPr>
          <p:nvPr>
            <p:ph type="sldImg"/>
          </p:nvPr>
        </p:nvSpPr>
        <p:spPr>
          <a:xfrm>
            <a:off x="381000" y="685800"/>
            <a:ext cx="6096000" cy="3429000"/>
          </a:xfrm>
          <a:prstGeom prst="rect">
            <a:avLst/>
          </a:prstGeom>
        </p:spPr>
        <p:txBody>
          <a:bodyPr/>
          <a:lstStyle/>
          <a:p>
            <a:endParaRPr/>
          </a:p>
        </p:txBody>
      </p:sp>
      <p:sp>
        <p:nvSpPr>
          <p:cNvPr id="928" name="Shape 928"/>
          <p:cNvSpPr>
            <a:spLocks noGrp="1"/>
          </p:cNvSpPr>
          <p:nvPr>
            <p:ph type="body" sz="quarter" idx="1"/>
          </p:nvPr>
        </p:nvSpPr>
        <p:spPr>
          <a:prstGeom prst="rect">
            <a:avLst/>
          </a:prstGeom>
        </p:spPr>
        <p:txBody>
          <a:bodyPr/>
          <a:lstStyle/>
          <a:p>
            <a:r>
              <a:t> </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mailto:ihrhrt@who.int" TargetMode="External"/><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hyperlink" Target="https://extranet.who.int/hslp" TargetMode="External"/><Relationship Id="rId5" Type="http://schemas.openxmlformats.org/officeDocument/2006/relationships/hyperlink" Target="https://extranet.who.int/hslp/?q=content/terms-use" TargetMode="External"/><Relationship Id="rId4"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18" name="Rectangle 1"/>
          <p:cNvSpPr/>
          <p:nvPr/>
        </p:nvSpPr>
        <p:spPr>
          <a:xfrm>
            <a:off x="0" y="11"/>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pic>
        <p:nvPicPr>
          <p:cNvPr id="19"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1"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 name="Subtitle 5"/>
          <p:cNvSpPr txBox="1"/>
          <p:nvPr/>
        </p:nvSpPr>
        <p:spPr>
          <a:xfrm>
            <a:off x="8089200" y="64967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
        <p:nvSpPr>
          <p:cNvPr id="24" name="Subtitle 5"/>
          <p:cNvSpPr txBox="1"/>
          <p:nvPr/>
        </p:nvSpPr>
        <p:spPr>
          <a:xfrm>
            <a:off x="808920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pic>
        <p:nvPicPr>
          <p:cNvPr id="25" name="Picture 18" descr="Picture 18"/>
          <p:cNvPicPr>
            <a:picLocks noChangeAspect="1"/>
          </p:cNvPicPr>
          <p:nvPr/>
        </p:nvPicPr>
        <p:blipFill>
          <a:blip r:embed="rId5"/>
          <a:stretch>
            <a:fillRect/>
          </a:stretch>
        </p:blipFill>
        <p:spPr>
          <a:xfrm>
            <a:off x="9002490" y="5116964"/>
            <a:ext cx="2823416" cy="908686"/>
          </a:xfrm>
          <a:prstGeom prst="rect">
            <a:avLst/>
          </a:prstGeom>
          <a:ln w="12700">
            <a:miter lim="400000"/>
          </a:ln>
        </p:spPr>
      </p:pic>
      <p:pic>
        <p:nvPicPr>
          <p:cNvPr id="26" name="Picture 19" descr="Picture 19"/>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7" name="Body Level One…"/>
          <p:cNvSpPr txBox="1">
            <a:spLocks noGrp="1"/>
          </p:cNvSpPr>
          <p:nvPr>
            <p:ph type="body" sz="quarter" idx="1"/>
          </p:nvPr>
        </p:nvSpPr>
        <p:spPr>
          <a:xfrm>
            <a:off x="5525728" y="3491867"/>
            <a:ext cx="5925539" cy="914401"/>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latin typeface="Source Sans Pro Bold"/>
                <a:ea typeface="Source Sans Pro Bold"/>
                <a:cs typeface="Source Sans Pro Bold"/>
                <a:sym typeface="Source Sans Pro Bold"/>
              </a:defRPr>
            </a:lvl1pPr>
            <a:lvl2pPr marL="162744" indent="-54248" defTabSz="216992">
              <a:lnSpc>
                <a:spcPct val="90000"/>
              </a:lnSpc>
              <a:spcBef>
                <a:spcPts val="200"/>
              </a:spcBef>
              <a:buClr>
                <a:srgbClr val="65A000"/>
              </a:buClr>
              <a:buChar char="•"/>
              <a:defRPr>
                <a:solidFill>
                  <a:srgbClr val="000000"/>
                </a:solidFill>
                <a:latin typeface="Source Sans Pro Bold"/>
                <a:ea typeface="Source Sans Pro Bold"/>
                <a:cs typeface="Source Sans Pro Bold"/>
                <a:sym typeface="Source Sans Pro Bold"/>
              </a:defRPr>
            </a:lvl2pPr>
            <a:lvl3pPr marL="271240" indent="-54247" defTabSz="216992">
              <a:lnSpc>
                <a:spcPct val="90000"/>
              </a:lnSpc>
              <a:spcBef>
                <a:spcPts val="200"/>
              </a:spcBef>
              <a:buClr>
                <a:srgbClr val="65A000"/>
              </a:buClr>
              <a:defRPr>
                <a:solidFill>
                  <a:srgbClr val="000000"/>
                </a:solidFill>
                <a:latin typeface="Source Sans Pro Bold"/>
                <a:ea typeface="Source Sans Pro Bold"/>
                <a:cs typeface="Source Sans Pro Bold"/>
                <a:sym typeface="Source Sans Pro Bold"/>
              </a:defRPr>
            </a:lvl3pPr>
            <a:lvl4pPr marL="379736" indent="-54247" defTabSz="216992">
              <a:lnSpc>
                <a:spcPct val="90000"/>
              </a:lnSpc>
              <a:spcBef>
                <a:spcPts val="200"/>
              </a:spcBef>
              <a:buClr>
                <a:srgbClr val="65A000"/>
              </a:buClr>
              <a:buChar char="•"/>
              <a:defRPr>
                <a:solidFill>
                  <a:srgbClr val="000000"/>
                </a:solidFill>
                <a:latin typeface="Source Sans Pro Bold"/>
                <a:ea typeface="Source Sans Pro Bold"/>
                <a:cs typeface="Source Sans Pro Bold"/>
                <a:sym typeface="Source Sans Pro Bold"/>
              </a:defRPr>
            </a:lvl4pPr>
            <a:lvl5pPr marL="488231" indent="-54247" defTabSz="216992">
              <a:lnSpc>
                <a:spcPct val="90000"/>
              </a:lnSpc>
              <a:spcBef>
                <a:spcPts val="200"/>
              </a:spcBef>
              <a:buClr>
                <a:srgbClr val="65A000"/>
              </a:buClr>
              <a:buChar char="•"/>
              <a:defRPr>
                <a:solidFill>
                  <a:srgbClr val="000000"/>
                </a:solidFill>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28" name="Title Text"/>
          <p:cNvSpPr txBox="1">
            <a:spLocks noGrp="1"/>
          </p:cNvSpPr>
          <p:nvPr>
            <p:ph type="title"/>
          </p:nvPr>
        </p:nvSpPr>
        <p:spPr>
          <a:xfrm>
            <a:off x="517796" y="1587565"/>
            <a:ext cx="4490141" cy="2410277"/>
          </a:xfrm>
          <a:prstGeom prst="rect">
            <a:avLst/>
          </a:prstGeom>
        </p:spPr>
        <p:txBody>
          <a:bodyPr>
            <a:normAutofit/>
          </a:bodyPr>
          <a:lstStyle>
            <a:lvl1pPr algn="l" defTabSz="216992">
              <a:lnSpc>
                <a:spcPct val="90000"/>
              </a:lnSpc>
              <a:defRPr sz="2400">
                <a:solidFill>
                  <a:srgbClr val="FFFFFF"/>
                </a:solidFill>
                <a:latin typeface="Source Sans Pro Bold"/>
                <a:ea typeface="Source Sans Pro Bold"/>
                <a:cs typeface="Source Sans Pro Bold"/>
                <a:sym typeface="Source Sans Pro Bold"/>
              </a:defRPr>
            </a:lvl1pPr>
          </a:lstStyle>
          <a:p>
            <a:r>
              <a:t>Title Text</a:t>
            </a: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4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0"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51"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55" name="Rounded Rectangle 4"/>
          <p:cNvSpPr/>
          <p:nvPr/>
        </p:nvSpPr>
        <p:spPr>
          <a:xfrm flipV="1">
            <a:off x="5003344" y="3246972"/>
            <a:ext cx="2515176" cy="111824"/>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
        <p:nvSpPr>
          <p:cNvPr id="156" name="Body Level One…"/>
          <p:cNvSpPr txBox="1">
            <a:spLocks noGrp="1"/>
          </p:cNvSpPr>
          <p:nvPr>
            <p:ph type="body" sz="half" idx="1" hasCustomPrompt="1"/>
          </p:nvPr>
        </p:nvSpPr>
        <p:spPr>
          <a:xfrm>
            <a:off x="587206" y="1979184"/>
            <a:ext cx="11347451" cy="1870076"/>
          </a:xfrm>
          <a:prstGeom prst="rect">
            <a:avLst/>
          </a:prstGeom>
        </p:spPr>
        <p:txBody>
          <a:bodyPr anchor="ctr">
            <a:normAutofit/>
          </a:bodyPr>
          <a:lstStyle>
            <a:lvl1pPr marL="0" indent="0" algn="ctr" defTabSz="216992">
              <a:lnSpc>
                <a:spcPct val="90000"/>
              </a:lnSpc>
              <a:spcBef>
                <a:spcPts val="200"/>
              </a:spcBef>
              <a:buSzTx/>
              <a:buFontTx/>
              <a:buNone/>
              <a:defRPr>
                <a:solidFill>
                  <a:srgbClr val="FFFFFF"/>
                </a:solidFill>
                <a:latin typeface="Source Sans Pro Bold"/>
                <a:ea typeface="Source Sans Pro Bold"/>
                <a:cs typeface="Source Sans Pro Bold"/>
                <a:sym typeface="Source Sans Pro Bold"/>
              </a:defRPr>
            </a:lvl1pPr>
            <a:lvl2pPr marL="170493" indent="-61997" algn="ctr" defTabSz="216992">
              <a:lnSpc>
                <a:spcPct val="90000"/>
              </a:lnSpc>
              <a:spcBef>
                <a:spcPts val="200"/>
              </a:spcBef>
              <a:buFontTx/>
              <a:buChar char="•"/>
              <a:defRPr>
                <a:solidFill>
                  <a:srgbClr val="FFFFFF"/>
                </a:solidFill>
                <a:latin typeface="Source Sans Pro Bold"/>
                <a:ea typeface="Source Sans Pro Bold"/>
                <a:cs typeface="Source Sans Pro Bold"/>
                <a:sym typeface="Source Sans Pro Bold"/>
              </a:defRPr>
            </a:lvl2pPr>
            <a:lvl3pPr marL="289322" indent="-72330" algn="ctr" defTabSz="216992">
              <a:lnSpc>
                <a:spcPct val="90000"/>
              </a:lnSpc>
              <a:spcBef>
                <a:spcPts val="200"/>
              </a:spcBef>
              <a:buFontTx/>
              <a:defRPr>
                <a:solidFill>
                  <a:srgbClr val="FFFFFF"/>
                </a:solidFill>
                <a:latin typeface="Source Sans Pro Bold"/>
                <a:ea typeface="Source Sans Pro Bold"/>
                <a:cs typeface="Source Sans Pro Bold"/>
                <a:sym typeface="Source Sans Pro Bold"/>
              </a:defRPr>
            </a:lvl3pPr>
            <a:lvl4pPr marL="397818" indent="-72330" algn="ctr" defTabSz="216992">
              <a:lnSpc>
                <a:spcPct val="90000"/>
              </a:lnSpc>
              <a:spcBef>
                <a:spcPts val="200"/>
              </a:spcBef>
              <a:buFontTx/>
              <a:buChar char="•"/>
              <a:defRPr>
                <a:solidFill>
                  <a:srgbClr val="FFFFFF"/>
                </a:solidFill>
                <a:latin typeface="Source Sans Pro Bold"/>
                <a:ea typeface="Source Sans Pro Bold"/>
                <a:cs typeface="Source Sans Pro Bold"/>
                <a:sym typeface="Source Sans Pro Bold"/>
              </a:defRPr>
            </a:lvl4pPr>
            <a:lvl5pPr marL="506313" indent="-72330" algn="ctr" defTabSz="216992">
              <a:lnSpc>
                <a:spcPct val="90000"/>
              </a:lnSpc>
              <a:spcBef>
                <a:spcPts val="200"/>
              </a:spcBef>
              <a:buFontTx/>
              <a:buChar cha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 name="Subtitle 5">
            <a:extLst>
              <a:ext uri="{FF2B5EF4-FFF2-40B4-BE49-F238E27FC236}">
                <a16:creationId xmlns:a16="http://schemas.microsoft.com/office/drawing/2014/main" id="{B2419A10-1A3D-29B6-D32F-F33C54F74C1A}"/>
              </a:ext>
            </a:extLst>
          </p:cNvPr>
          <p:cNvSpPr txBox="1"/>
          <p:nvPr userDrawn="1"/>
        </p:nvSpPr>
        <p:spPr>
          <a:xfrm>
            <a:off x="8089200" y="64967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
        <p:nvSpPr>
          <p:cNvPr id="3" name="Subtitle 5">
            <a:extLst>
              <a:ext uri="{FF2B5EF4-FFF2-40B4-BE49-F238E27FC236}">
                <a16:creationId xmlns:a16="http://schemas.microsoft.com/office/drawing/2014/main" id="{5EA62751-F49D-91CF-3AEA-6212DDC585B2}"/>
              </a:ext>
            </a:extLst>
          </p:cNvPr>
          <p:cNvSpPr txBox="1"/>
          <p:nvPr userDrawn="1"/>
        </p:nvSpPr>
        <p:spPr>
          <a:xfrm>
            <a:off x="808920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4" name="Slide Number">
            <a:extLst>
              <a:ext uri="{FF2B5EF4-FFF2-40B4-BE49-F238E27FC236}">
                <a16:creationId xmlns:a16="http://schemas.microsoft.com/office/drawing/2014/main" id="{B78F4768-B567-0DE1-853C-3DEF68F8A23F}"/>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3"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4"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pic>
        <p:nvPicPr>
          <p:cNvPr id="165"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6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Subtitle 5">
            <a:extLst>
              <a:ext uri="{FF2B5EF4-FFF2-40B4-BE49-F238E27FC236}">
                <a16:creationId xmlns:a16="http://schemas.microsoft.com/office/drawing/2014/main" id="{8C11259E-C99E-EB27-00DF-19CD69D37969}"/>
              </a:ext>
            </a:extLst>
          </p:cNvPr>
          <p:cNvSpPr txBox="1"/>
          <p:nvPr userDrawn="1"/>
        </p:nvSpPr>
        <p:spPr>
          <a:xfrm>
            <a:off x="8089200" y="64967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
        <p:nvSpPr>
          <p:cNvPr id="3" name="Subtitle 5">
            <a:extLst>
              <a:ext uri="{FF2B5EF4-FFF2-40B4-BE49-F238E27FC236}">
                <a16:creationId xmlns:a16="http://schemas.microsoft.com/office/drawing/2014/main" id="{CA86EB72-40C5-9DE0-5A5C-896EACBD86E9}"/>
              </a:ext>
            </a:extLst>
          </p:cNvPr>
          <p:cNvSpPr txBox="1"/>
          <p:nvPr userDrawn="1"/>
        </p:nvSpPr>
        <p:spPr>
          <a:xfrm>
            <a:off x="808920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4" name="Slide Number">
            <a:extLst>
              <a:ext uri="{FF2B5EF4-FFF2-40B4-BE49-F238E27FC236}">
                <a16:creationId xmlns:a16="http://schemas.microsoft.com/office/drawing/2014/main" id="{B1215BD3-5990-48D4-9F2F-9C2EF38E5852}"/>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75"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pic>
        <p:nvPicPr>
          <p:cNvPr id="176"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78"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7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82" name="TextBox 4"/>
          <p:cNvSpPr txBox="1"/>
          <p:nvPr/>
        </p:nvSpPr>
        <p:spPr>
          <a:xfrm>
            <a:off x="275896" y="11104"/>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Disclaimer</a:t>
            </a:r>
          </a:p>
        </p:txBody>
      </p:sp>
      <p:pic>
        <p:nvPicPr>
          <p:cNvPr id="183" name="Picture 6" descr="Picture 6"/>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84" name="Content Placeholder 2"/>
          <p:cNvSpPr txBox="1"/>
          <p:nvPr/>
        </p:nvSpPr>
        <p:spPr>
          <a:xfrm>
            <a:off x="948401" y="857656"/>
            <a:ext cx="10148977" cy="533201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pPr algn="just" defTabSz="286428">
              <a:lnSpc>
                <a:spcPct val="90000"/>
              </a:lnSpc>
              <a:spcBef>
                <a:spcPts val="200"/>
              </a:spcBef>
              <a:buClr>
                <a:srgbClr val="65A000"/>
              </a:buClr>
              <a:buFont typeface="Arial"/>
              <a:defRPr sz="1979">
                <a:latin typeface="+mj-lt"/>
                <a:ea typeface="+mj-ea"/>
                <a:cs typeface="+mj-cs"/>
                <a:sym typeface="Source Sans Pro Regular"/>
              </a:defRPr>
            </a:pPr>
            <a:r>
              <a:t>WHO Health Security Learning Platform - Training Materials</a:t>
            </a:r>
          </a:p>
          <a:p>
            <a:pPr algn="just" defTabSz="286428">
              <a:lnSpc>
                <a:spcPct val="90000"/>
              </a:lnSpc>
              <a:spcBef>
                <a:spcPts val="200"/>
              </a:spcBef>
              <a:buClr>
                <a:srgbClr val="65A000"/>
              </a:buClr>
              <a:buFont typeface="Arial"/>
              <a:defRPr sz="1979">
                <a:latin typeface="+mj-lt"/>
                <a:ea typeface="+mj-ea"/>
                <a:cs typeface="+mj-cs"/>
                <a:sym typeface="Source Sans Pro Regular"/>
              </a:defRPr>
            </a:pPr>
            <a:r>
              <a:t>These WHO Training Materials are © World Health Organization (WHO) 2022. All rights reserved.</a:t>
            </a:r>
          </a:p>
          <a:p>
            <a:pPr algn="just" defTabSz="286428">
              <a:lnSpc>
                <a:spcPct val="90000"/>
              </a:lnSpc>
              <a:spcBef>
                <a:spcPts val="200"/>
              </a:spcBef>
              <a:buClr>
                <a:srgbClr val="65A000"/>
              </a:buClr>
              <a:buFont typeface="Arial"/>
              <a:defRPr sz="1979">
                <a:latin typeface="+mj-lt"/>
                <a:ea typeface="+mj-ea"/>
                <a:cs typeface="+mj-cs"/>
                <a:sym typeface="Source Sans Pro Regular"/>
              </a:defRPr>
            </a:pPr>
            <a:r>
              <a:t>Your use of these materials is subject to the “</a:t>
            </a:r>
            <a:r>
              <a:rPr u="sng">
                <a:solidFill>
                  <a:srgbClr val="0563C1"/>
                </a:solidFill>
                <a:uFill>
                  <a:solidFill>
                    <a:srgbClr val="0563C1"/>
                  </a:solidFill>
                </a:uFill>
                <a:hlinkClick r:id="rId5"/>
              </a:rPr>
              <a:t>WHO Health Security Learning Platform, Training Materials – Terms of Use</a:t>
            </a:r>
            <a:r>
              <a:t>”, which you accepted when downloading them and which are available on the Health Security Learning Platform at: </a:t>
            </a:r>
            <a:r>
              <a:rPr u="sng">
                <a:solidFill>
                  <a:srgbClr val="0563C1"/>
                </a:solidFill>
                <a:uFill>
                  <a:solidFill>
                    <a:srgbClr val="0563C1"/>
                  </a:solidFill>
                </a:uFill>
                <a:hlinkClick r:id="rId6"/>
              </a:rPr>
              <a:t>https://extranet.who.int/hslp</a:t>
            </a:r>
            <a:r>
              <a:t>  </a:t>
            </a:r>
          </a:p>
          <a:p>
            <a:pPr algn="just" defTabSz="286428">
              <a:lnSpc>
                <a:spcPct val="90000"/>
              </a:lnSpc>
              <a:spcBef>
                <a:spcPts val="200"/>
              </a:spcBef>
              <a:buClr>
                <a:srgbClr val="65A000"/>
              </a:buClr>
              <a:buFont typeface="Arial"/>
              <a:defRPr sz="1979">
                <a:latin typeface="+mj-lt"/>
                <a:ea typeface="+mj-ea"/>
                <a:cs typeface="+mj-cs"/>
                <a:sym typeface="Source Sans Pro Regular"/>
              </a:defRPr>
            </a:pPr>
            <a:endParaRPr/>
          </a:p>
          <a:p>
            <a:pPr algn="just" defTabSz="286428">
              <a:lnSpc>
                <a:spcPct val="90000"/>
              </a:lnSpc>
              <a:spcBef>
                <a:spcPts val="200"/>
              </a:spcBef>
              <a:buClr>
                <a:srgbClr val="65A000"/>
              </a:buClr>
              <a:buFont typeface="Arial"/>
              <a:defRPr sz="1979">
                <a:latin typeface="+mj-lt"/>
                <a:ea typeface="+mj-ea"/>
                <a:cs typeface="+mj-cs"/>
                <a:sym typeface="Source Sans Pro Regular"/>
              </a:defRPr>
            </a:pPr>
            <a:r>
              <a:t>Should you adapt, modify, translate, or in any other way revise the contents of these materials, you shall not imply that WHO is any way affiliated with such modifications and shall not use the WHO name or emblem in such modified materials. </a:t>
            </a:r>
          </a:p>
          <a:p>
            <a:pPr algn="just" defTabSz="286428">
              <a:lnSpc>
                <a:spcPct val="90000"/>
              </a:lnSpc>
              <a:spcBef>
                <a:spcPts val="200"/>
              </a:spcBef>
              <a:buClr>
                <a:srgbClr val="65A000"/>
              </a:buClr>
              <a:buFont typeface="Arial"/>
              <a:defRPr sz="1979">
                <a:latin typeface="+mj-lt"/>
                <a:ea typeface="+mj-ea"/>
                <a:cs typeface="+mj-cs"/>
                <a:sym typeface="Source Sans Pro Regular"/>
              </a:defRPr>
            </a:pPr>
            <a:endParaRPr/>
          </a:p>
          <a:p>
            <a:pPr algn="just" defTabSz="286428">
              <a:lnSpc>
                <a:spcPct val="90000"/>
              </a:lnSpc>
              <a:spcBef>
                <a:spcPts val="200"/>
              </a:spcBef>
              <a:buClr>
                <a:srgbClr val="65A000"/>
              </a:buClr>
              <a:buFont typeface="Arial"/>
              <a:defRPr sz="1979">
                <a:latin typeface="+mj-lt"/>
                <a:ea typeface="+mj-ea"/>
                <a:cs typeface="+mj-cs"/>
                <a:sym typeface="Source Sans Pro Regular"/>
              </a:defRPr>
            </a:pPr>
            <a:r>
              <a:t>Should you adapt, modify, translate, or in any other way revise the contents of these materials, you shall acknowledge the source of the material providing the following attribution: “These training materials are a modified version of the Rapid Response Teams Advanced Training Package (available at: https://extranet.who.int/hslp/), which is © the World Health Organization (WHO), 2022, and used with permission from WHO. WHO disclaims any responsibility for any modifications to, or revisions of, the WHO copyrighted materials.”  </a:t>
            </a:r>
          </a:p>
          <a:p>
            <a:pPr algn="just" defTabSz="286428">
              <a:lnSpc>
                <a:spcPct val="90000"/>
              </a:lnSpc>
              <a:spcBef>
                <a:spcPts val="200"/>
              </a:spcBef>
              <a:buClr>
                <a:srgbClr val="65A000"/>
              </a:buClr>
              <a:buFont typeface="Arial"/>
              <a:defRPr sz="1979">
                <a:latin typeface="+mj-lt"/>
                <a:ea typeface="+mj-ea"/>
                <a:cs typeface="+mj-cs"/>
                <a:sym typeface="Source Sans Pro Regular"/>
              </a:defRPr>
            </a:pPr>
            <a:r>
              <a:t>Further, please inform WHO of any modifications of these materials that you use publicly, for record-keeping purposes and continued development, by emailing </a:t>
            </a:r>
            <a:r>
              <a:rPr u="sng">
                <a:solidFill>
                  <a:srgbClr val="0563C1"/>
                </a:solidFill>
                <a:uFill>
                  <a:solidFill>
                    <a:srgbClr val="0563C1"/>
                  </a:solidFill>
                </a:uFill>
                <a:hlinkClick r:id="rId7"/>
              </a:rPr>
              <a:t>ihrhrt@who.int</a:t>
            </a:r>
          </a:p>
        </p:txBody>
      </p:sp>
      <p:sp>
        <p:nvSpPr>
          <p:cNvPr id="2" name="Subtitle 5">
            <a:extLst>
              <a:ext uri="{FF2B5EF4-FFF2-40B4-BE49-F238E27FC236}">
                <a16:creationId xmlns:a16="http://schemas.microsoft.com/office/drawing/2014/main" id="{0FFE82BE-43EC-D3EB-72B9-264321CDB913}"/>
              </a:ext>
            </a:extLst>
          </p:cNvPr>
          <p:cNvSpPr txBox="1"/>
          <p:nvPr userDrawn="1"/>
        </p:nvSpPr>
        <p:spPr>
          <a:xfrm>
            <a:off x="8089200" y="64967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
        <p:nvSpPr>
          <p:cNvPr id="3" name="Subtitle 5">
            <a:extLst>
              <a:ext uri="{FF2B5EF4-FFF2-40B4-BE49-F238E27FC236}">
                <a16:creationId xmlns:a16="http://schemas.microsoft.com/office/drawing/2014/main" id="{834568EA-A2BE-AFCF-0F98-779F5A9C8A7F}"/>
              </a:ext>
            </a:extLst>
          </p:cNvPr>
          <p:cNvSpPr txBox="1"/>
          <p:nvPr userDrawn="1"/>
        </p:nvSpPr>
        <p:spPr>
          <a:xfrm>
            <a:off x="808920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4" name="Slide Number">
            <a:extLst>
              <a:ext uri="{FF2B5EF4-FFF2-40B4-BE49-F238E27FC236}">
                <a16:creationId xmlns:a16="http://schemas.microsoft.com/office/drawing/2014/main" id="{9B51606E-5119-1E8E-BB9B-95DF9436D83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learning objectives">
    <p:spTree>
      <p:nvGrpSpPr>
        <p:cNvPr id="1" name=""/>
        <p:cNvGrpSpPr/>
        <p:nvPr/>
      </p:nvGrpSpPr>
      <p:grpSpPr>
        <a:xfrm>
          <a:off x="0" y="0"/>
          <a:ext cx="0" cy="0"/>
          <a:chOff x="0" y="0"/>
          <a:chExt cx="0" cy="0"/>
        </a:xfrm>
      </p:grpSpPr>
      <p:pic>
        <p:nvPicPr>
          <p:cNvPr id="191"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93"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9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97" name="Rectangle 2"/>
          <p:cNvSpPr txBox="1"/>
          <p:nvPr/>
        </p:nvSpPr>
        <p:spPr>
          <a:xfrm>
            <a:off x="196302" y="-7627"/>
            <a:ext cx="8138161" cy="5355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rPr b="1" dirty="0"/>
              <a:t>Learning objectives</a:t>
            </a:r>
          </a:p>
        </p:txBody>
      </p:sp>
      <p:sp>
        <p:nvSpPr>
          <p:cNvPr id="198" name="Content Placeholder 2"/>
          <p:cNvSpPr txBox="1"/>
          <p:nvPr/>
        </p:nvSpPr>
        <p:spPr>
          <a:xfrm>
            <a:off x="1864523" y="1247000"/>
            <a:ext cx="8583425" cy="4654072"/>
          </a:xfrm>
          <a:prstGeom prst="rect">
            <a:avLst/>
          </a:prstGeom>
          <a:ln w="12700">
            <a:miter lim="400000"/>
          </a:ln>
        </p:spPr>
        <p:txBody>
          <a:bodyPr lIns="45719" rIns="45719">
            <a:normAutofit/>
          </a:bodyPr>
          <a:lstStyle/>
          <a:p>
            <a:pPr defTabSz="216992">
              <a:lnSpc>
                <a:spcPct val="90000"/>
              </a:lnSpc>
              <a:spcBef>
                <a:spcPts val="200"/>
              </a:spcBef>
              <a:buClr>
                <a:srgbClr val="65A000"/>
              </a:buClr>
              <a:buFont typeface="Arial"/>
              <a:defRPr sz="2400">
                <a:latin typeface="+mj-lt"/>
                <a:ea typeface="+mj-ea"/>
                <a:cs typeface="+mj-cs"/>
                <a:sym typeface="Source Sans Pro Regular"/>
              </a:defRPr>
            </a:pPr>
            <a:endParaRPr/>
          </a:p>
        </p:txBody>
      </p:sp>
      <p:sp>
        <p:nvSpPr>
          <p:cNvPr id="2" name="Subtitle 5">
            <a:extLst>
              <a:ext uri="{FF2B5EF4-FFF2-40B4-BE49-F238E27FC236}">
                <a16:creationId xmlns:a16="http://schemas.microsoft.com/office/drawing/2014/main" id="{08C0D367-6FAC-60B3-259D-3C3E17152553}"/>
              </a:ext>
            </a:extLst>
          </p:cNvPr>
          <p:cNvSpPr txBox="1"/>
          <p:nvPr userDrawn="1"/>
        </p:nvSpPr>
        <p:spPr>
          <a:xfrm>
            <a:off x="8089200" y="64967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
        <p:nvSpPr>
          <p:cNvPr id="3" name="Subtitle 5">
            <a:extLst>
              <a:ext uri="{FF2B5EF4-FFF2-40B4-BE49-F238E27FC236}">
                <a16:creationId xmlns:a16="http://schemas.microsoft.com/office/drawing/2014/main" id="{6535CA27-A247-B4A0-4C01-48ACA75889AE}"/>
              </a:ext>
            </a:extLst>
          </p:cNvPr>
          <p:cNvSpPr txBox="1"/>
          <p:nvPr userDrawn="1"/>
        </p:nvSpPr>
        <p:spPr>
          <a:xfrm>
            <a:off x="808920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4" name="Slide Number">
            <a:extLst>
              <a:ext uri="{FF2B5EF4-FFF2-40B4-BE49-F238E27FC236}">
                <a16:creationId xmlns:a16="http://schemas.microsoft.com/office/drawing/2014/main" id="{858B1E03-5FAE-E566-AB7E-47E5F340630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samples text">
    <p:spTree>
      <p:nvGrpSpPr>
        <p:cNvPr id="1" name=""/>
        <p:cNvGrpSpPr/>
        <p:nvPr/>
      </p:nvGrpSpPr>
      <p:grpSpPr>
        <a:xfrm>
          <a:off x="0" y="0"/>
          <a:ext cx="0" cy="0"/>
          <a:chOff x="0" y="0"/>
          <a:chExt cx="0" cy="0"/>
        </a:xfrm>
      </p:grpSpPr>
      <p:pic>
        <p:nvPicPr>
          <p:cNvPr id="20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0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07"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11" name="Title Text"/>
          <p:cNvSpPr txBox="1">
            <a:spLocks noGrp="1"/>
          </p:cNvSpPr>
          <p:nvPr>
            <p:ph type="title"/>
          </p:nvPr>
        </p:nvSpPr>
        <p:spPr>
          <a:xfrm>
            <a:off x="248866" y="-30963"/>
            <a:ext cx="3571876" cy="646113"/>
          </a:xfrm>
          <a:prstGeom prst="rect">
            <a:avLst/>
          </a:prstGeom>
        </p:spPr>
        <p:txBody>
          <a:bodyPr>
            <a:norm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t>Title Text</a:t>
            </a:r>
          </a:p>
        </p:txBody>
      </p:sp>
      <p:sp>
        <p:nvSpPr>
          <p:cNvPr id="212" name="Content Placeholder 2"/>
          <p:cNvSpPr txBox="1"/>
          <p:nvPr/>
        </p:nvSpPr>
        <p:spPr>
          <a:xfrm>
            <a:off x="1864523" y="1247000"/>
            <a:ext cx="8583425" cy="4654072"/>
          </a:xfrm>
          <a:prstGeom prst="rect">
            <a:avLst/>
          </a:prstGeom>
          <a:ln w="12700">
            <a:miter lim="400000"/>
          </a:ln>
        </p:spPr>
        <p:txBody>
          <a:bodyPr lIns="45719" rIns="45719">
            <a:normAutofit/>
          </a:bodyPr>
          <a:lstStyle/>
          <a:p>
            <a:pPr defTabSz="216992">
              <a:lnSpc>
                <a:spcPct val="90000"/>
              </a:lnSpc>
              <a:spcBef>
                <a:spcPts val="200"/>
              </a:spcBef>
              <a:buClr>
                <a:srgbClr val="65A000"/>
              </a:buClr>
              <a:buFont typeface="Arial"/>
              <a:defRPr sz="2400">
                <a:latin typeface="+mj-lt"/>
                <a:ea typeface="+mj-ea"/>
                <a:cs typeface="+mj-cs"/>
                <a:sym typeface="Source Sans Pro Regular"/>
              </a:defRPr>
            </a:pPr>
            <a:endParaRPr/>
          </a:p>
        </p:txBody>
      </p:sp>
      <p:sp>
        <p:nvSpPr>
          <p:cNvPr id="2" name="Subtitle 5">
            <a:extLst>
              <a:ext uri="{FF2B5EF4-FFF2-40B4-BE49-F238E27FC236}">
                <a16:creationId xmlns:a16="http://schemas.microsoft.com/office/drawing/2014/main" id="{B0303642-ED0A-EC89-98E1-60056F8BDF05}"/>
              </a:ext>
            </a:extLst>
          </p:cNvPr>
          <p:cNvSpPr txBox="1"/>
          <p:nvPr userDrawn="1"/>
        </p:nvSpPr>
        <p:spPr>
          <a:xfrm>
            <a:off x="8089200" y="64967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
        <p:nvSpPr>
          <p:cNvPr id="3" name="Subtitle 5">
            <a:extLst>
              <a:ext uri="{FF2B5EF4-FFF2-40B4-BE49-F238E27FC236}">
                <a16:creationId xmlns:a16="http://schemas.microsoft.com/office/drawing/2014/main" id="{68876B88-19DC-E1DC-1286-1F4881248508}"/>
              </a:ext>
            </a:extLst>
          </p:cNvPr>
          <p:cNvSpPr txBox="1"/>
          <p:nvPr userDrawn="1"/>
        </p:nvSpPr>
        <p:spPr>
          <a:xfrm>
            <a:off x="808920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4" name="Slide Number">
            <a:extLst>
              <a:ext uri="{FF2B5EF4-FFF2-40B4-BE49-F238E27FC236}">
                <a16:creationId xmlns:a16="http://schemas.microsoft.com/office/drawing/2014/main" id="{87110DE1-57D3-4F10-4EBC-6A90F8E3267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outline">
    <p:spTree>
      <p:nvGrpSpPr>
        <p:cNvPr id="1" name=""/>
        <p:cNvGrpSpPr/>
        <p:nvPr/>
      </p:nvGrpSpPr>
      <p:grpSpPr>
        <a:xfrm>
          <a:off x="0" y="0"/>
          <a:ext cx="0" cy="0"/>
          <a:chOff x="0" y="0"/>
          <a:chExt cx="0" cy="0"/>
        </a:xfrm>
      </p:grpSpPr>
      <p:pic>
        <p:nvPicPr>
          <p:cNvPr id="219" name="Image" descr="Image"/>
          <p:cNvPicPr>
            <a:picLocks noChangeAspect="1"/>
          </p:cNvPicPr>
          <p:nvPr/>
        </p:nvPicPr>
        <p:blipFill>
          <a:blip r:embed="rId2"/>
          <a:stretch>
            <a:fillRect/>
          </a:stretch>
        </p:blipFill>
        <p:spPr>
          <a:xfrm>
            <a:off x="-18793" y="-95018"/>
            <a:ext cx="6058516" cy="774224"/>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21"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25" name="Outline"/>
          <p:cNvSpPr txBox="1">
            <a:spLocks noGrp="1"/>
          </p:cNvSpPr>
          <p:nvPr>
            <p:ph type="title" hasCustomPrompt="1"/>
          </p:nvPr>
        </p:nvSpPr>
        <p:spPr>
          <a:xfrm>
            <a:off x="248866" y="-30963"/>
            <a:ext cx="3571876" cy="646113"/>
          </a:xfrm>
          <a:prstGeom prst="rect">
            <a:avLst/>
          </a:prstGeom>
        </p:spPr>
        <p:txBody>
          <a:bodyPr>
            <a:norm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t>Outline</a:t>
            </a:r>
          </a:p>
        </p:txBody>
      </p:sp>
      <p:sp>
        <p:nvSpPr>
          <p:cNvPr id="226" name="Body Level One…"/>
          <p:cNvSpPr txBox="1">
            <a:spLocks noGrp="1"/>
          </p:cNvSpPr>
          <p:nvPr>
            <p:ph type="body" idx="1"/>
          </p:nvPr>
        </p:nvSpPr>
        <p:spPr>
          <a:xfrm>
            <a:off x="1866549" y="1247001"/>
            <a:ext cx="8579371" cy="4654071"/>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defRPr>
            </a:lvl1pPr>
            <a:lvl2pPr marL="170493" indent="-61997" defTabSz="216992">
              <a:lnSpc>
                <a:spcPct val="90000"/>
              </a:lnSpc>
              <a:spcBef>
                <a:spcPts val="200"/>
              </a:spcBef>
              <a:buClr>
                <a:srgbClr val="65A000"/>
              </a:buClr>
              <a:buChar char="•"/>
              <a:defRPr>
                <a:solidFill>
                  <a:srgbClr val="000000"/>
                </a:solidFill>
              </a:defRPr>
            </a:lvl2pPr>
            <a:lvl3pPr marL="289322" indent="-72330" defTabSz="216992">
              <a:lnSpc>
                <a:spcPct val="90000"/>
              </a:lnSpc>
              <a:spcBef>
                <a:spcPts val="200"/>
              </a:spcBef>
              <a:buClr>
                <a:srgbClr val="65A000"/>
              </a:buClr>
              <a:defRPr>
                <a:solidFill>
                  <a:srgbClr val="000000"/>
                </a:solidFill>
              </a:defRPr>
            </a:lvl3pPr>
            <a:lvl4pPr marL="397818" indent="-72330" defTabSz="216992">
              <a:lnSpc>
                <a:spcPct val="90000"/>
              </a:lnSpc>
              <a:spcBef>
                <a:spcPts val="200"/>
              </a:spcBef>
              <a:buClr>
                <a:srgbClr val="65A000"/>
              </a:buClr>
              <a:buChar char="•"/>
              <a:defRPr>
                <a:solidFill>
                  <a:srgbClr val="000000"/>
                </a:solidFill>
              </a:defRPr>
            </a:lvl4pPr>
            <a:lvl5pPr marL="506313" indent="-72330" defTabSz="216992">
              <a:lnSpc>
                <a:spcPct val="90000"/>
              </a:lnSpc>
              <a:spcBef>
                <a:spcPts val="200"/>
              </a:spcBef>
              <a:buClr>
                <a:srgbClr val="65A000"/>
              </a:buClr>
              <a:buChar char="•"/>
              <a:defRPr>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F98639A8-2220-640D-8E08-C2D164159F91}"/>
              </a:ext>
            </a:extLst>
          </p:cNvPr>
          <p:cNvSpPr txBox="1"/>
          <p:nvPr userDrawn="1"/>
        </p:nvSpPr>
        <p:spPr>
          <a:xfrm>
            <a:off x="8089200" y="64967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
        <p:nvSpPr>
          <p:cNvPr id="3" name="Subtitle 5">
            <a:extLst>
              <a:ext uri="{FF2B5EF4-FFF2-40B4-BE49-F238E27FC236}">
                <a16:creationId xmlns:a16="http://schemas.microsoft.com/office/drawing/2014/main" id="{8E88EB7F-C1AC-F556-CF6E-5B8F9816B562}"/>
              </a:ext>
            </a:extLst>
          </p:cNvPr>
          <p:cNvSpPr txBox="1"/>
          <p:nvPr userDrawn="1"/>
        </p:nvSpPr>
        <p:spPr>
          <a:xfrm>
            <a:off x="808920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4" name="Slide Number">
            <a:extLst>
              <a:ext uri="{FF2B5EF4-FFF2-40B4-BE49-F238E27FC236}">
                <a16:creationId xmlns:a16="http://schemas.microsoft.com/office/drawing/2014/main" id="{BB43D438-05E6-A0FB-B902-9C03A4B38C4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outline copy">
    <p:spTree>
      <p:nvGrpSpPr>
        <p:cNvPr id="1" name=""/>
        <p:cNvGrpSpPr/>
        <p:nvPr/>
      </p:nvGrpSpPr>
      <p:grpSpPr>
        <a:xfrm>
          <a:off x="0" y="0"/>
          <a:ext cx="0" cy="0"/>
          <a:chOff x="0" y="0"/>
          <a:chExt cx="0" cy="0"/>
        </a:xfrm>
      </p:grpSpPr>
      <p:pic>
        <p:nvPicPr>
          <p:cNvPr id="233"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3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35"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9" name="Outline"/>
          <p:cNvSpPr txBox="1">
            <a:spLocks noGrp="1"/>
          </p:cNvSpPr>
          <p:nvPr>
            <p:ph type="title" hasCustomPrompt="1"/>
          </p:nvPr>
        </p:nvSpPr>
        <p:spPr>
          <a:xfrm>
            <a:off x="248866" y="-30963"/>
            <a:ext cx="8669168" cy="646113"/>
          </a:xfrm>
          <a:prstGeom prst="rect">
            <a:avLst/>
          </a:prstGeom>
        </p:spPr>
        <p:txBody>
          <a:bodyPr>
            <a:norm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t>Outline</a:t>
            </a:r>
          </a:p>
        </p:txBody>
      </p:sp>
      <p:sp>
        <p:nvSpPr>
          <p:cNvPr id="240" name="Content Placeholder 2"/>
          <p:cNvSpPr txBox="1"/>
          <p:nvPr/>
        </p:nvSpPr>
        <p:spPr>
          <a:xfrm>
            <a:off x="1864523" y="1247000"/>
            <a:ext cx="8583425" cy="4654072"/>
          </a:xfrm>
          <a:prstGeom prst="rect">
            <a:avLst/>
          </a:prstGeom>
          <a:ln w="12700">
            <a:miter lim="400000"/>
          </a:ln>
        </p:spPr>
        <p:txBody>
          <a:bodyPr lIns="45719" rIns="45719">
            <a:normAutofit/>
          </a:bodyPr>
          <a:lstStyle/>
          <a:p>
            <a:pPr defTabSz="216992">
              <a:lnSpc>
                <a:spcPct val="90000"/>
              </a:lnSpc>
              <a:spcBef>
                <a:spcPts val="200"/>
              </a:spcBef>
              <a:buClr>
                <a:srgbClr val="65A000"/>
              </a:buClr>
              <a:buFont typeface="Arial"/>
              <a:defRPr sz="2400">
                <a:latin typeface="+mj-lt"/>
                <a:ea typeface="+mj-ea"/>
                <a:cs typeface="+mj-cs"/>
                <a:sym typeface="Source Sans Pro Regular"/>
              </a:defRPr>
            </a:pPr>
            <a:endParaRPr/>
          </a:p>
        </p:txBody>
      </p:sp>
      <p:sp>
        <p:nvSpPr>
          <p:cNvPr id="2" name="Subtitle 5">
            <a:extLst>
              <a:ext uri="{FF2B5EF4-FFF2-40B4-BE49-F238E27FC236}">
                <a16:creationId xmlns:a16="http://schemas.microsoft.com/office/drawing/2014/main" id="{E22A65B8-3423-74C0-28AF-2B8268738657}"/>
              </a:ext>
            </a:extLst>
          </p:cNvPr>
          <p:cNvSpPr txBox="1"/>
          <p:nvPr userDrawn="1"/>
        </p:nvSpPr>
        <p:spPr>
          <a:xfrm>
            <a:off x="8089200" y="64967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
        <p:nvSpPr>
          <p:cNvPr id="3" name="Subtitle 5">
            <a:extLst>
              <a:ext uri="{FF2B5EF4-FFF2-40B4-BE49-F238E27FC236}">
                <a16:creationId xmlns:a16="http://schemas.microsoft.com/office/drawing/2014/main" id="{25E1200D-B293-A85C-4F7A-088485C5832E}"/>
              </a:ext>
            </a:extLst>
          </p:cNvPr>
          <p:cNvSpPr txBox="1"/>
          <p:nvPr userDrawn="1"/>
        </p:nvSpPr>
        <p:spPr>
          <a:xfrm>
            <a:off x="808920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4" name="Slide Number">
            <a:extLst>
              <a:ext uri="{FF2B5EF4-FFF2-40B4-BE49-F238E27FC236}">
                <a16:creationId xmlns:a16="http://schemas.microsoft.com/office/drawing/2014/main" id="{79554D68-6F74-77FF-AA88-973F2D8A6609}"/>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outline copy 1">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tretch>
            <a:fillRect/>
          </a:stretch>
        </p:blipFill>
        <p:spPr>
          <a:xfrm>
            <a:off x="-423007" y="-11679"/>
            <a:ext cx="7684232" cy="981975"/>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249"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2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53" name="Outline"/>
          <p:cNvSpPr txBox="1">
            <a:spLocks noGrp="1"/>
          </p:cNvSpPr>
          <p:nvPr>
            <p:ph type="title" hasCustomPrompt="1"/>
          </p:nvPr>
        </p:nvSpPr>
        <p:spPr>
          <a:xfrm>
            <a:off x="248866" y="-30963"/>
            <a:ext cx="6145606" cy="880764"/>
          </a:xfrm>
          <a:prstGeom prst="rect">
            <a:avLst/>
          </a:prstGeom>
        </p:spPr>
        <p:txBody>
          <a:bodyPr>
            <a:normAutofit/>
          </a:bodyPr>
          <a:lstStyle>
            <a:lvl1pPr algn="l" defTabSz="216992">
              <a:lnSpc>
                <a:spcPct val="90000"/>
              </a:lnSpc>
              <a:defRPr sz="3200">
                <a:solidFill>
                  <a:srgbClr val="FFFFFF"/>
                </a:solidFill>
                <a:latin typeface="Source Sans Pro Bold"/>
                <a:ea typeface="Source Sans Pro Bold"/>
                <a:cs typeface="Source Sans Pro Bold"/>
                <a:sym typeface="Source Sans Pro Bold"/>
              </a:defRPr>
            </a:lvl1pPr>
          </a:lstStyle>
          <a:p>
            <a:r>
              <a:t>Outline</a:t>
            </a:r>
          </a:p>
        </p:txBody>
      </p:sp>
      <p:sp>
        <p:nvSpPr>
          <p:cNvPr id="254" name="Body Level One…"/>
          <p:cNvSpPr txBox="1">
            <a:spLocks noGrp="1"/>
          </p:cNvSpPr>
          <p:nvPr>
            <p:ph type="body" idx="1"/>
          </p:nvPr>
        </p:nvSpPr>
        <p:spPr>
          <a:xfrm>
            <a:off x="1858423" y="1247000"/>
            <a:ext cx="8595624" cy="4654072"/>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defRPr>
            </a:lvl1pPr>
            <a:lvl2pPr marL="170493" indent="-61997" defTabSz="216992">
              <a:lnSpc>
                <a:spcPct val="90000"/>
              </a:lnSpc>
              <a:spcBef>
                <a:spcPts val="200"/>
              </a:spcBef>
              <a:buClr>
                <a:srgbClr val="65A000"/>
              </a:buClr>
              <a:buChar char="•"/>
              <a:defRPr>
                <a:solidFill>
                  <a:srgbClr val="000000"/>
                </a:solidFill>
              </a:defRPr>
            </a:lvl2pPr>
            <a:lvl3pPr marL="289322" indent="-72330" defTabSz="216992">
              <a:lnSpc>
                <a:spcPct val="90000"/>
              </a:lnSpc>
              <a:spcBef>
                <a:spcPts val="200"/>
              </a:spcBef>
              <a:buClr>
                <a:srgbClr val="65A000"/>
              </a:buClr>
              <a:defRPr>
                <a:solidFill>
                  <a:srgbClr val="000000"/>
                </a:solidFill>
              </a:defRPr>
            </a:lvl3pPr>
            <a:lvl4pPr marL="397818" indent="-72330" defTabSz="216992">
              <a:lnSpc>
                <a:spcPct val="90000"/>
              </a:lnSpc>
              <a:spcBef>
                <a:spcPts val="200"/>
              </a:spcBef>
              <a:buClr>
                <a:srgbClr val="65A000"/>
              </a:buClr>
              <a:buChar char="•"/>
              <a:defRPr>
                <a:solidFill>
                  <a:srgbClr val="000000"/>
                </a:solidFill>
              </a:defRPr>
            </a:lvl4pPr>
            <a:lvl5pPr marL="506313" indent="-72330" defTabSz="216992">
              <a:lnSpc>
                <a:spcPct val="90000"/>
              </a:lnSpc>
              <a:spcBef>
                <a:spcPts val="200"/>
              </a:spcBef>
              <a:buClr>
                <a:srgbClr val="65A000"/>
              </a:buClr>
              <a:buChar char="•"/>
              <a:defRPr>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0BCF9C9E-9434-8B47-8C43-020454245141}"/>
              </a:ext>
            </a:extLst>
          </p:cNvPr>
          <p:cNvSpPr txBox="1"/>
          <p:nvPr userDrawn="1"/>
        </p:nvSpPr>
        <p:spPr>
          <a:xfrm>
            <a:off x="8089200" y="64967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
        <p:nvSpPr>
          <p:cNvPr id="3" name="Subtitle 5">
            <a:extLst>
              <a:ext uri="{FF2B5EF4-FFF2-40B4-BE49-F238E27FC236}">
                <a16:creationId xmlns:a16="http://schemas.microsoft.com/office/drawing/2014/main" id="{B2CAFBCB-4A41-DA12-7CDC-528A6D889DD0}"/>
              </a:ext>
            </a:extLst>
          </p:cNvPr>
          <p:cNvSpPr txBox="1"/>
          <p:nvPr userDrawn="1"/>
        </p:nvSpPr>
        <p:spPr>
          <a:xfrm>
            <a:off x="808920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4" name="Slide Number">
            <a:extLst>
              <a:ext uri="{FF2B5EF4-FFF2-40B4-BE49-F238E27FC236}">
                <a16:creationId xmlns:a16="http://schemas.microsoft.com/office/drawing/2014/main" id="{516AFBF4-9F85-EEF4-BAE5-C6D20B4899D0}"/>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econd tittle slide">
    <p:spTree>
      <p:nvGrpSpPr>
        <p:cNvPr id="1" name=""/>
        <p:cNvGrpSpPr/>
        <p:nvPr/>
      </p:nvGrpSpPr>
      <p:grpSpPr>
        <a:xfrm>
          <a:off x="0" y="0"/>
          <a:ext cx="0" cy="0"/>
          <a:chOff x="0" y="0"/>
          <a:chExt cx="0" cy="0"/>
        </a:xfrm>
      </p:grpSpPr>
      <p:pic>
        <p:nvPicPr>
          <p:cNvPr id="3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36" name="Picture 2" descr="Picture 2"/>
          <p:cNvPicPr>
            <a:picLocks noChangeAspect="1"/>
          </p:cNvPicPr>
          <p:nvPr/>
        </p:nvPicPr>
        <p:blipFill>
          <a:blip r:embed="rId3"/>
          <a:stretch>
            <a:fillRect/>
          </a:stretch>
        </p:blipFill>
        <p:spPr>
          <a:xfrm>
            <a:off x="74344" y="6310303"/>
            <a:ext cx="1548718" cy="474296"/>
          </a:xfrm>
          <a:prstGeom prst="rect">
            <a:avLst/>
          </a:prstGeom>
          <a:ln w="12700">
            <a:miter lim="400000"/>
          </a:ln>
        </p:spPr>
      </p:pic>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40" name="Click to edit Subtitle"/>
          <p:cNvSpPr txBox="1">
            <a:spLocks noGrp="1"/>
          </p:cNvSpPr>
          <p:nvPr>
            <p:ph type="title" hasCustomPrompt="1"/>
          </p:nvPr>
        </p:nvSpPr>
        <p:spPr>
          <a:xfrm>
            <a:off x="190765" y="2"/>
            <a:ext cx="6241934" cy="645664"/>
          </a:xfrm>
          <a:prstGeom prst="rect">
            <a:avLst/>
          </a:prstGeom>
        </p:spPr>
        <p:txBody>
          <a:bodyPr>
            <a:normAutofit/>
          </a:bodyPr>
          <a:lstStyle>
            <a:lvl1pPr algn="l" defTabSz="216992">
              <a:lnSpc>
                <a:spcPct val="90000"/>
              </a:lnSpc>
              <a:defRPr sz="2400">
                <a:solidFill>
                  <a:srgbClr val="FFFFFF"/>
                </a:solidFill>
                <a:latin typeface="Source Sans Pro Bold"/>
                <a:ea typeface="Source Sans Pro Bold"/>
                <a:cs typeface="Source Sans Pro Bold"/>
                <a:sym typeface="Source Sans Pro Bold"/>
              </a:defRPr>
            </a:lvl1pPr>
          </a:lstStyle>
          <a:p>
            <a:r>
              <a:t>Click to edit Subtitle</a:t>
            </a:r>
          </a:p>
        </p:txBody>
      </p:sp>
      <p:sp>
        <p:nvSpPr>
          <p:cNvPr id="41" name="Body Level One…"/>
          <p:cNvSpPr txBox="1">
            <a:spLocks noGrp="1"/>
          </p:cNvSpPr>
          <p:nvPr>
            <p:ph type="body" idx="1"/>
          </p:nvPr>
        </p:nvSpPr>
        <p:spPr>
          <a:xfrm>
            <a:off x="648587" y="1247001"/>
            <a:ext cx="11143844" cy="4654071"/>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defRPr>
            </a:lvl1pPr>
            <a:lvl2pPr marL="170493" indent="-61997" defTabSz="216992">
              <a:lnSpc>
                <a:spcPct val="90000"/>
              </a:lnSpc>
              <a:spcBef>
                <a:spcPts val="200"/>
              </a:spcBef>
              <a:buClr>
                <a:srgbClr val="65A000"/>
              </a:buClr>
              <a:buChar char="•"/>
              <a:defRPr>
                <a:solidFill>
                  <a:srgbClr val="000000"/>
                </a:solidFill>
              </a:defRPr>
            </a:lvl2pPr>
            <a:lvl3pPr marL="289322" indent="-72330" defTabSz="216992">
              <a:lnSpc>
                <a:spcPct val="90000"/>
              </a:lnSpc>
              <a:spcBef>
                <a:spcPts val="200"/>
              </a:spcBef>
              <a:buClr>
                <a:srgbClr val="65A000"/>
              </a:buClr>
              <a:defRPr>
                <a:solidFill>
                  <a:srgbClr val="000000"/>
                </a:solidFill>
              </a:defRPr>
            </a:lvl3pPr>
            <a:lvl4pPr marL="397818" indent="-72330" defTabSz="216992">
              <a:lnSpc>
                <a:spcPct val="90000"/>
              </a:lnSpc>
              <a:spcBef>
                <a:spcPts val="200"/>
              </a:spcBef>
              <a:buClr>
                <a:srgbClr val="65A000"/>
              </a:buClr>
              <a:buChar char="•"/>
              <a:defRPr>
                <a:solidFill>
                  <a:srgbClr val="000000"/>
                </a:solidFill>
              </a:defRPr>
            </a:lvl4pPr>
            <a:lvl5pPr marL="506313" indent="-72330" defTabSz="216992">
              <a:lnSpc>
                <a:spcPct val="90000"/>
              </a:lnSpc>
              <a:spcBef>
                <a:spcPts val="200"/>
              </a:spcBef>
              <a:buClr>
                <a:srgbClr val="65A000"/>
              </a:buClr>
              <a:buChar char="•"/>
              <a:defRPr>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28D4E675-2693-31D2-8567-57B440C91611}"/>
              </a:ext>
            </a:extLst>
          </p:cNvPr>
          <p:cNvSpPr txBox="1"/>
          <p:nvPr userDrawn="1"/>
        </p:nvSpPr>
        <p:spPr>
          <a:xfrm>
            <a:off x="8089200" y="64967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
        <p:nvSpPr>
          <p:cNvPr id="3" name="Subtitle 5">
            <a:extLst>
              <a:ext uri="{FF2B5EF4-FFF2-40B4-BE49-F238E27FC236}">
                <a16:creationId xmlns:a16="http://schemas.microsoft.com/office/drawing/2014/main" id="{B8636F8A-6B7E-6E87-C304-F01B2AC8711F}"/>
              </a:ext>
            </a:extLst>
          </p:cNvPr>
          <p:cNvSpPr txBox="1"/>
          <p:nvPr userDrawn="1"/>
        </p:nvSpPr>
        <p:spPr>
          <a:xfrm>
            <a:off x="808920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4" name="Slide Number">
            <a:extLst>
              <a:ext uri="{FF2B5EF4-FFF2-40B4-BE49-F238E27FC236}">
                <a16:creationId xmlns:a16="http://schemas.microsoft.com/office/drawing/2014/main" id="{8D38C614-3ADB-2944-4512-028A7A5DF1B8}"/>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4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pic>
        <p:nvPicPr>
          <p:cNvPr id="49" name="Picture 2" descr="Picture 2"/>
          <p:cNvPicPr>
            <a:picLocks noChangeAspect="1"/>
          </p:cNvPicPr>
          <p:nvPr/>
        </p:nvPicPr>
        <p:blipFill>
          <a:blip r:embed="rId3"/>
          <a:stretch>
            <a:fillRect/>
          </a:stretch>
        </p:blipFill>
        <p:spPr>
          <a:xfrm>
            <a:off x="74344" y="6310303"/>
            <a:ext cx="1548718" cy="474296"/>
          </a:xfrm>
          <a:prstGeom prst="rect">
            <a:avLst/>
          </a:prstGeom>
          <a:ln w="12700">
            <a:miter lim="400000"/>
          </a:ln>
        </p:spPr>
      </p:pic>
      <p:sp>
        <p:nvSpPr>
          <p:cNvPr id="5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3" name="Click to edit Subtitle"/>
          <p:cNvSpPr txBox="1">
            <a:spLocks noGrp="1"/>
          </p:cNvSpPr>
          <p:nvPr>
            <p:ph type="title" hasCustomPrompt="1"/>
          </p:nvPr>
        </p:nvSpPr>
        <p:spPr>
          <a:xfrm>
            <a:off x="190765" y="801826"/>
            <a:ext cx="5543940" cy="645664"/>
          </a:xfrm>
          <a:prstGeom prst="rect">
            <a:avLst/>
          </a:prstGeom>
        </p:spPr>
        <p:txBody>
          <a:bodyPr>
            <a:normAutofit/>
          </a:bodyPr>
          <a:lstStyle>
            <a:lvl1pPr algn="l" defTabSz="216992">
              <a:lnSpc>
                <a:spcPct val="90000"/>
              </a:lnSpc>
              <a:defRPr sz="2100">
                <a:solidFill>
                  <a:srgbClr val="A2010C"/>
                </a:solidFill>
                <a:latin typeface="Source Sans Pro Bold"/>
                <a:ea typeface="Source Sans Pro Bold"/>
                <a:cs typeface="Source Sans Pro Bold"/>
                <a:sym typeface="Source Sans Pro Bold"/>
              </a:defRPr>
            </a:lvl1pPr>
          </a:lstStyle>
          <a:p>
            <a:r>
              <a:t>Click to edit Subtitle</a:t>
            </a:r>
          </a:p>
        </p:txBody>
      </p:sp>
      <p:sp>
        <p:nvSpPr>
          <p:cNvPr id="54" name="Body Level One…"/>
          <p:cNvSpPr txBox="1">
            <a:spLocks noGrp="1"/>
          </p:cNvSpPr>
          <p:nvPr>
            <p:ph type="body" idx="1"/>
          </p:nvPr>
        </p:nvSpPr>
        <p:spPr>
          <a:xfrm>
            <a:off x="648587" y="1584250"/>
            <a:ext cx="11143844" cy="4471925"/>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defRPr>
            </a:lvl1pPr>
            <a:lvl2pPr marL="170493" indent="-61997" defTabSz="216992">
              <a:lnSpc>
                <a:spcPct val="90000"/>
              </a:lnSpc>
              <a:spcBef>
                <a:spcPts val="200"/>
              </a:spcBef>
              <a:buClr>
                <a:srgbClr val="65A000"/>
              </a:buClr>
              <a:buChar char="•"/>
              <a:defRPr>
                <a:solidFill>
                  <a:srgbClr val="000000"/>
                </a:solidFill>
              </a:defRPr>
            </a:lvl2pPr>
            <a:lvl3pPr marL="289322" indent="-72330" defTabSz="216992">
              <a:lnSpc>
                <a:spcPct val="90000"/>
              </a:lnSpc>
              <a:spcBef>
                <a:spcPts val="200"/>
              </a:spcBef>
              <a:buClr>
                <a:srgbClr val="65A000"/>
              </a:buClr>
              <a:defRPr>
                <a:solidFill>
                  <a:srgbClr val="000000"/>
                </a:solidFill>
              </a:defRPr>
            </a:lvl3pPr>
            <a:lvl4pPr marL="397818" indent="-72330" defTabSz="216992">
              <a:lnSpc>
                <a:spcPct val="90000"/>
              </a:lnSpc>
              <a:spcBef>
                <a:spcPts val="200"/>
              </a:spcBef>
              <a:buClr>
                <a:srgbClr val="65A000"/>
              </a:buClr>
              <a:buChar char="•"/>
              <a:defRPr>
                <a:solidFill>
                  <a:srgbClr val="000000"/>
                </a:solidFill>
              </a:defRPr>
            </a:lvl4pPr>
            <a:lvl5pPr marL="506313" indent="-72330" defTabSz="216992">
              <a:lnSpc>
                <a:spcPct val="90000"/>
              </a:lnSpc>
              <a:spcBef>
                <a:spcPts val="200"/>
              </a:spcBef>
              <a:buClr>
                <a:srgbClr val="65A000"/>
              </a:buClr>
              <a:buChar char="•"/>
              <a:defRPr>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55" name="Title 1"/>
          <p:cNvSpPr txBox="1"/>
          <p:nvPr/>
        </p:nvSpPr>
        <p:spPr>
          <a:xfrm>
            <a:off x="225056" y="1"/>
            <a:ext cx="6173354" cy="645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4290" tIns="34290" rIns="34290" bIns="34290" anchor="ctr">
            <a:normAutofit/>
          </a:bodyPr>
          <a:lstStyle>
            <a:lvl1pPr defTabSz="289321">
              <a:lnSpc>
                <a:spcPct val="90000"/>
              </a:lnSpc>
              <a:defRPr sz="2400">
                <a:solidFill>
                  <a:srgbClr val="FFFFFF"/>
                </a:solidFill>
                <a:latin typeface="Source Sans Pro Bold"/>
                <a:ea typeface="Source Sans Pro Bold"/>
                <a:cs typeface="Source Sans Pro Bold"/>
                <a:sym typeface="Source Sans Pro Bold"/>
              </a:defRPr>
            </a:lvl1pPr>
          </a:lstStyle>
          <a:p>
            <a:r>
              <a:t>Click to edit Subtitle</a:t>
            </a:r>
          </a:p>
        </p:txBody>
      </p:sp>
      <p:sp>
        <p:nvSpPr>
          <p:cNvPr id="2" name="Subtitle 5">
            <a:extLst>
              <a:ext uri="{FF2B5EF4-FFF2-40B4-BE49-F238E27FC236}">
                <a16:creationId xmlns:a16="http://schemas.microsoft.com/office/drawing/2014/main" id="{9762EB83-7C05-C05E-6238-9775128580FC}"/>
              </a:ext>
            </a:extLst>
          </p:cNvPr>
          <p:cNvSpPr txBox="1"/>
          <p:nvPr userDrawn="1"/>
        </p:nvSpPr>
        <p:spPr>
          <a:xfrm>
            <a:off x="8089200" y="64967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
        <p:nvSpPr>
          <p:cNvPr id="3" name="Subtitle 5">
            <a:extLst>
              <a:ext uri="{FF2B5EF4-FFF2-40B4-BE49-F238E27FC236}">
                <a16:creationId xmlns:a16="http://schemas.microsoft.com/office/drawing/2014/main" id="{CF31C828-B7B7-0FCC-5335-3C5041E37296}"/>
              </a:ext>
            </a:extLst>
          </p:cNvPr>
          <p:cNvSpPr txBox="1"/>
          <p:nvPr userDrawn="1"/>
        </p:nvSpPr>
        <p:spPr>
          <a:xfrm>
            <a:off x="808920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4" name="Slide Number">
            <a:extLst>
              <a:ext uri="{FF2B5EF4-FFF2-40B4-BE49-F238E27FC236}">
                <a16:creationId xmlns:a16="http://schemas.microsoft.com/office/drawing/2014/main" id="{34487A76-0824-E157-53DF-C95C7388DD6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2"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64"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8"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sp>
        <p:nvSpPr>
          <p:cNvPr id="69" name="Title Text"/>
          <p:cNvSpPr txBox="1">
            <a:spLocks noGrp="1"/>
          </p:cNvSpPr>
          <p:nvPr>
            <p:ph type="title"/>
          </p:nvPr>
        </p:nvSpPr>
        <p:spPr>
          <a:xfrm>
            <a:off x="233916" y="843589"/>
            <a:ext cx="3264196" cy="1932378"/>
          </a:xfrm>
          <a:prstGeom prst="rect">
            <a:avLst/>
          </a:prstGeom>
        </p:spPr>
        <p:txBody>
          <a:bodyPr>
            <a:normAutofit/>
          </a:bodyPr>
          <a:lstStyle>
            <a:lvl1pPr algn="l" defTabSz="216992">
              <a:lnSpc>
                <a:spcPct val="90000"/>
              </a:lnSpc>
              <a:defRPr sz="2400">
                <a:solidFill>
                  <a:srgbClr val="FFFFFF"/>
                </a:solidFill>
                <a:latin typeface="Source Sans Pro Bold"/>
                <a:ea typeface="Source Sans Pro Bold"/>
                <a:cs typeface="Source Sans Pro Bold"/>
                <a:sym typeface="Source Sans Pro Bold"/>
              </a:defRPr>
            </a:lvl1pPr>
          </a:lstStyle>
          <a:p>
            <a:r>
              <a:t>Title Text</a:t>
            </a:r>
          </a:p>
        </p:txBody>
      </p:sp>
      <p:sp>
        <p:nvSpPr>
          <p:cNvPr id="70" name="Body Level One…"/>
          <p:cNvSpPr txBox="1">
            <a:spLocks noGrp="1"/>
          </p:cNvSpPr>
          <p:nvPr>
            <p:ph type="body" idx="1"/>
          </p:nvPr>
        </p:nvSpPr>
        <p:spPr>
          <a:xfrm>
            <a:off x="4273551" y="842962"/>
            <a:ext cx="7529515" cy="5546726"/>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defRPr>
            </a:lvl1pPr>
            <a:lvl2pPr marL="170493" indent="-61997" defTabSz="216992">
              <a:lnSpc>
                <a:spcPct val="90000"/>
              </a:lnSpc>
              <a:spcBef>
                <a:spcPts val="200"/>
              </a:spcBef>
              <a:buClr>
                <a:srgbClr val="65A000"/>
              </a:buClr>
              <a:buChar char="•"/>
              <a:defRPr>
                <a:solidFill>
                  <a:srgbClr val="000000"/>
                </a:solidFill>
              </a:defRPr>
            </a:lvl2pPr>
            <a:lvl3pPr marL="289322" indent="-72330" defTabSz="216992">
              <a:lnSpc>
                <a:spcPct val="90000"/>
              </a:lnSpc>
              <a:spcBef>
                <a:spcPts val="200"/>
              </a:spcBef>
              <a:buClr>
                <a:srgbClr val="65A000"/>
              </a:buClr>
              <a:defRPr>
                <a:solidFill>
                  <a:srgbClr val="000000"/>
                </a:solidFill>
              </a:defRPr>
            </a:lvl3pPr>
            <a:lvl4pPr marL="397818" indent="-72330" defTabSz="216992">
              <a:lnSpc>
                <a:spcPct val="90000"/>
              </a:lnSpc>
              <a:spcBef>
                <a:spcPts val="200"/>
              </a:spcBef>
              <a:buClr>
                <a:srgbClr val="65A000"/>
              </a:buClr>
              <a:buChar char="•"/>
              <a:defRPr>
                <a:solidFill>
                  <a:srgbClr val="000000"/>
                </a:solidFill>
              </a:defRPr>
            </a:lvl4pPr>
            <a:lvl5pPr marL="506313" indent="-72330" defTabSz="216992">
              <a:lnSpc>
                <a:spcPct val="90000"/>
              </a:lnSpc>
              <a:spcBef>
                <a:spcPts val="200"/>
              </a:spcBef>
              <a:buClr>
                <a:srgbClr val="65A000"/>
              </a:buClr>
              <a:buChar char="•"/>
              <a:defRPr>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E1F36916-8821-A681-40A7-2F4EC5F376B3}"/>
              </a:ext>
            </a:extLst>
          </p:cNvPr>
          <p:cNvSpPr txBox="1"/>
          <p:nvPr userDrawn="1"/>
        </p:nvSpPr>
        <p:spPr>
          <a:xfrm>
            <a:off x="8089200" y="64967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
        <p:nvSpPr>
          <p:cNvPr id="3" name="Subtitle 5">
            <a:extLst>
              <a:ext uri="{FF2B5EF4-FFF2-40B4-BE49-F238E27FC236}">
                <a16:creationId xmlns:a16="http://schemas.microsoft.com/office/drawing/2014/main" id="{A1CEFFC3-6E4F-EFC2-D213-1F44356033A9}"/>
              </a:ext>
            </a:extLst>
          </p:cNvPr>
          <p:cNvSpPr txBox="1"/>
          <p:nvPr userDrawn="1"/>
        </p:nvSpPr>
        <p:spPr>
          <a:xfrm>
            <a:off x="808920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4" name="Slide Number">
            <a:extLst>
              <a:ext uri="{FF2B5EF4-FFF2-40B4-BE49-F238E27FC236}">
                <a16:creationId xmlns:a16="http://schemas.microsoft.com/office/drawing/2014/main" id="{2E12CC9F-3229-729A-F331-E68A36C2256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key message">
    <p:spTree>
      <p:nvGrpSpPr>
        <p:cNvPr id="1" name=""/>
        <p:cNvGrpSpPr/>
        <p:nvPr/>
      </p:nvGrpSpPr>
      <p:grpSpPr>
        <a:xfrm>
          <a:off x="0" y="0"/>
          <a:ext cx="0" cy="0"/>
          <a:chOff x="0" y="0"/>
          <a:chExt cx="0" cy="0"/>
        </a:xfrm>
      </p:grpSpPr>
      <p:pic>
        <p:nvPicPr>
          <p:cNvPr id="7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79"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8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83" name="TextBox 4"/>
          <p:cNvSpPr txBox="1"/>
          <p:nvPr/>
        </p:nvSpPr>
        <p:spPr>
          <a:xfrm>
            <a:off x="403462" y="669120"/>
            <a:ext cx="3355607"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Key messages</a:t>
            </a:r>
          </a:p>
        </p:txBody>
      </p:sp>
      <p:sp>
        <p:nvSpPr>
          <p:cNvPr id="84" name="Rounded Rectangle 5"/>
          <p:cNvSpPr/>
          <p:nvPr/>
        </p:nvSpPr>
        <p:spPr>
          <a:xfrm flipV="1">
            <a:off x="389002" y="1332435"/>
            <a:ext cx="2655039" cy="86916"/>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
        <p:nvSpPr>
          <p:cNvPr id="85"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sp>
        <p:nvSpPr>
          <p:cNvPr id="86" name="Body Level One…"/>
          <p:cNvSpPr txBox="1">
            <a:spLocks noGrp="1"/>
          </p:cNvSpPr>
          <p:nvPr>
            <p:ph type="body" idx="1"/>
          </p:nvPr>
        </p:nvSpPr>
        <p:spPr>
          <a:xfrm>
            <a:off x="4273551" y="842962"/>
            <a:ext cx="7529515" cy="5546726"/>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defRPr>
            </a:lvl1pPr>
            <a:lvl2pPr marL="170493" indent="-61997" defTabSz="216992">
              <a:lnSpc>
                <a:spcPct val="90000"/>
              </a:lnSpc>
              <a:spcBef>
                <a:spcPts val="200"/>
              </a:spcBef>
              <a:buClr>
                <a:srgbClr val="65A000"/>
              </a:buClr>
              <a:buChar char="•"/>
              <a:defRPr>
                <a:solidFill>
                  <a:srgbClr val="000000"/>
                </a:solidFill>
              </a:defRPr>
            </a:lvl2pPr>
            <a:lvl3pPr marL="289322" indent="-72330" defTabSz="216992">
              <a:lnSpc>
                <a:spcPct val="90000"/>
              </a:lnSpc>
              <a:spcBef>
                <a:spcPts val="200"/>
              </a:spcBef>
              <a:buClr>
                <a:srgbClr val="65A000"/>
              </a:buClr>
              <a:defRPr>
                <a:solidFill>
                  <a:srgbClr val="000000"/>
                </a:solidFill>
              </a:defRPr>
            </a:lvl3pPr>
            <a:lvl4pPr marL="397818" indent="-72330" defTabSz="216992">
              <a:lnSpc>
                <a:spcPct val="90000"/>
              </a:lnSpc>
              <a:spcBef>
                <a:spcPts val="200"/>
              </a:spcBef>
              <a:buClr>
                <a:srgbClr val="65A000"/>
              </a:buClr>
              <a:buChar char="•"/>
              <a:defRPr>
                <a:solidFill>
                  <a:srgbClr val="000000"/>
                </a:solidFill>
              </a:defRPr>
            </a:lvl4pPr>
            <a:lvl5pPr marL="506313" indent="-72330" defTabSz="216992">
              <a:lnSpc>
                <a:spcPct val="90000"/>
              </a:lnSpc>
              <a:spcBef>
                <a:spcPts val="200"/>
              </a:spcBef>
              <a:buClr>
                <a:srgbClr val="65A000"/>
              </a:buClr>
              <a:buChar char="•"/>
              <a:defRPr>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B0E5DE90-A22F-26FD-9097-A53292672A8C}"/>
              </a:ext>
            </a:extLst>
          </p:cNvPr>
          <p:cNvSpPr txBox="1"/>
          <p:nvPr userDrawn="1"/>
        </p:nvSpPr>
        <p:spPr>
          <a:xfrm>
            <a:off x="8089200" y="64967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
        <p:nvSpPr>
          <p:cNvPr id="3" name="Subtitle 5">
            <a:extLst>
              <a:ext uri="{FF2B5EF4-FFF2-40B4-BE49-F238E27FC236}">
                <a16:creationId xmlns:a16="http://schemas.microsoft.com/office/drawing/2014/main" id="{66B79FD9-0EC8-1AEF-E807-03E104170FCC}"/>
              </a:ext>
            </a:extLst>
          </p:cNvPr>
          <p:cNvSpPr txBox="1"/>
          <p:nvPr userDrawn="1"/>
        </p:nvSpPr>
        <p:spPr>
          <a:xfrm>
            <a:off x="808920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4" name="Slide Number">
            <a:extLst>
              <a:ext uri="{FF2B5EF4-FFF2-40B4-BE49-F238E27FC236}">
                <a16:creationId xmlns:a16="http://schemas.microsoft.com/office/drawing/2014/main" id="{AC95055D-C273-2676-F4B1-63124BE7F646}"/>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references">
    <p:spTree>
      <p:nvGrpSpPr>
        <p:cNvPr id="1" name=""/>
        <p:cNvGrpSpPr/>
        <p:nvPr/>
      </p:nvGrpSpPr>
      <p:grpSpPr>
        <a:xfrm>
          <a:off x="0" y="0"/>
          <a:ext cx="0" cy="0"/>
          <a:chOff x="0" y="0"/>
          <a:chExt cx="0" cy="0"/>
        </a:xfrm>
      </p:grpSpPr>
      <p:pic>
        <p:nvPicPr>
          <p:cNvPr id="9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95"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9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99" name="Rounded Rectangle 4"/>
          <p:cNvSpPr/>
          <p:nvPr/>
        </p:nvSpPr>
        <p:spPr>
          <a:xfrm flipV="1">
            <a:off x="389002" y="1779937"/>
            <a:ext cx="2655039" cy="86916"/>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
        <p:nvSpPr>
          <p:cNvPr id="100" name="TextBox 5"/>
          <p:cNvSpPr txBox="1"/>
          <p:nvPr/>
        </p:nvSpPr>
        <p:spPr>
          <a:xfrm>
            <a:off x="403462" y="668222"/>
            <a:ext cx="2803026"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References and guidelines</a:t>
            </a:r>
          </a:p>
        </p:txBody>
      </p:sp>
      <p:sp>
        <p:nvSpPr>
          <p:cNvPr id="101"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sp>
        <p:nvSpPr>
          <p:cNvPr id="102" name="Title Text"/>
          <p:cNvSpPr txBox="1">
            <a:spLocks noGrp="1"/>
          </p:cNvSpPr>
          <p:nvPr>
            <p:ph type="title"/>
          </p:nvPr>
        </p:nvSpPr>
        <p:spPr>
          <a:xfrm>
            <a:off x="145940" y="4125636"/>
            <a:ext cx="3609077" cy="645664"/>
          </a:xfrm>
          <a:prstGeom prst="rect">
            <a:avLst/>
          </a:prstGeom>
        </p:spPr>
        <p:txBody>
          <a:bodyPr>
            <a:normAutofit/>
          </a:bodyPr>
          <a:lstStyle>
            <a:lvl1pPr algn="l" defTabSz="216992">
              <a:lnSpc>
                <a:spcPct val="90000"/>
              </a:lnSpc>
              <a:defRPr sz="800">
                <a:solidFill>
                  <a:srgbClr val="A2010C"/>
                </a:solidFill>
              </a:defRPr>
            </a:lvl1pPr>
          </a:lstStyle>
          <a:p>
            <a:r>
              <a:t>Title Text</a:t>
            </a:r>
          </a:p>
        </p:txBody>
      </p:sp>
      <p:sp>
        <p:nvSpPr>
          <p:cNvPr id="103" name="Body Level One…"/>
          <p:cNvSpPr txBox="1">
            <a:spLocks noGrp="1"/>
          </p:cNvSpPr>
          <p:nvPr>
            <p:ph type="body" idx="1"/>
          </p:nvPr>
        </p:nvSpPr>
        <p:spPr>
          <a:xfrm>
            <a:off x="4273551" y="842962"/>
            <a:ext cx="7529515" cy="5546726"/>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defRPr>
            </a:lvl1pPr>
            <a:lvl2pPr marL="170493" indent="-61997" defTabSz="216992">
              <a:lnSpc>
                <a:spcPct val="90000"/>
              </a:lnSpc>
              <a:spcBef>
                <a:spcPts val="200"/>
              </a:spcBef>
              <a:buClr>
                <a:srgbClr val="65A000"/>
              </a:buClr>
              <a:buChar char="•"/>
              <a:defRPr>
                <a:solidFill>
                  <a:srgbClr val="000000"/>
                </a:solidFill>
              </a:defRPr>
            </a:lvl2pPr>
            <a:lvl3pPr marL="289322" indent="-72330" defTabSz="216992">
              <a:lnSpc>
                <a:spcPct val="90000"/>
              </a:lnSpc>
              <a:spcBef>
                <a:spcPts val="200"/>
              </a:spcBef>
              <a:buClr>
                <a:srgbClr val="65A000"/>
              </a:buClr>
              <a:defRPr>
                <a:solidFill>
                  <a:srgbClr val="000000"/>
                </a:solidFill>
              </a:defRPr>
            </a:lvl3pPr>
            <a:lvl4pPr marL="397818" indent="-72330" defTabSz="216992">
              <a:lnSpc>
                <a:spcPct val="90000"/>
              </a:lnSpc>
              <a:spcBef>
                <a:spcPts val="200"/>
              </a:spcBef>
              <a:buClr>
                <a:srgbClr val="65A000"/>
              </a:buClr>
              <a:buChar char="•"/>
              <a:defRPr>
                <a:solidFill>
                  <a:srgbClr val="000000"/>
                </a:solidFill>
              </a:defRPr>
            </a:lvl4pPr>
            <a:lvl5pPr marL="506313" indent="-72330" defTabSz="216992">
              <a:lnSpc>
                <a:spcPct val="90000"/>
              </a:lnSpc>
              <a:spcBef>
                <a:spcPts val="200"/>
              </a:spcBef>
              <a:buClr>
                <a:srgbClr val="65A000"/>
              </a:buClr>
              <a:buChar char="•"/>
              <a:defRPr>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34F85276-FBF8-6EFB-969C-6B2A34D3F2EC}"/>
              </a:ext>
            </a:extLst>
          </p:cNvPr>
          <p:cNvSpPr txBox="1"/>
          <p:nvPr userDrawn="1"/>
        </p:nvSpPr>
        <p:spPr>
          <a:xfrm>
            <a:off x="8089200" y="64967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
        <p:nvSpPr>
          <p:cNvPr id="3" name="Subtitle 5">
            <a:extLst>
              <a:ext uri="{FF2B5EF4-FFF2-40B4-BE49-F238E27FC236}">
                <a16:creationId xmlns:a16="http://schemas.microsoft.com/office/drawing/2014/main" id="{3C0D78ED-A4B9-2D86-C059-7FF302760553}"/>
              </a:ext>
            </a:extLst>
          </p:cNvPr>
          <p:cNvSpPr txBox="1"/>
          <p:nvPr userDrawn="1"/>
        </p:nvSpPr>
        <p:spPr>
          <a:xfrm>
            <a:off x="808920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4" name="Slide Number">
            <a:extLst>
              <a:ext uri="{FF2B5EF4-FFF2-40B4-BE49-F238E27FC236}">
                <a16:creationId xmlns:a16="http://schemas.microsoft.com/office/drawing/2014/main" id="{E638BA98-5447-C48C-28D8-DE203965944E}"/>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additional learning resources">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12"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16" name="Rounded Rectangle 4"/>
          <p:cNvSpPr/>
          <p:nvPr/>
        </p:nvSpPr>
        <p:spPr>
          <a:xfrm flipV="1">
            <a:off x="388996" y="2237882"/>
            <a:ext cx="2029084" cy="86226"/>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
        <p:nvSpPr>
          <p:cNvPr id="117" name="TextBox 6"/>
          <p:cNvSpPr txBox="1"/>
          <p:nvPr/>
        </p:nvSpPr>
        <p:spPr>
          <a:xfrm>
            <a:off x="403462" y="668223"/>
            <a:ext cx="2803026"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Additional learning resources</a:t>
            </a:r>
          </a:p>
        </p:txBody>
      </p:sp>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sp>
        <p:nvSpPr>
          <p:cNvPr id="119" name="Body Level One…"/>
          <p:cNvSpPr txBox="1">
            <a:spLocks noGrp="1"/>
          </p:cNvSpPr>
          <p:nvPr>
            <p:ph type="body" idx="1"/>
          </p:nvPr>
        </p:nvSpPr>
        <p:spPr>
          <a:xfrm>
            <a:off x="4273551" y="842962"/>
            <a:ext cx="7529515" cy="5546726"/>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defRPr>
            </a:lvl1pPr>
            <a:lvl2pPr marL="170493" indent="-61997" defTabSz="216992">
              <a:lnSpc>
                <a:spcPct val="90000"/>
              </a:lnSpc>
              <a:spcBef>
                <a:spcPts val="200"/>
              </a:spcBef>
              <a:buClr>
                <a:srgbClr val="65A000"/>
              </a:buClr>
              <a:buChar char="•"/>
              <a:defRPr>
                <a:solidFill>
                  <a:srgbClr val="000000"/>
                </a:solidFill>
              </a:defRPr>
            </a:lvl2pPr>
            <a:lvl3pPr marL="289322" indent="-72330" defTabSz="216992">
              <a:lnSpc>
                <a:spcPct val="90000"/>
              </a:lnSpc>
              <a:spcBef>
                <a:spcPts val="200"/>
              </a:spcBef>
              <a:buClr>
                <a:srgbClr val="65A000"/>
              </a:buClr>
              <a:defRPr>
                <a:solidFill>
                  <a:srgbClr val="000000"/>
                </a:solidFill>
              </a:defRPr>
            </a:lvl3pPr>
            <a:lvl4pPr marL="397818" indent="-72330" defTabSz="216992">
              <a:lnSpc>
                <a:spcPct val="90000"/>
              </a:lnSpc>
              <a:spcBef>
                <a:spcPts val="200"/>
              </a:spcBef>
              <a:buClr>
                <a:srgbClr val="65A000"/>
              </a:buClr>
              <a:buChar char="•"/>
              <a:defRPr>
                <a:solidFill>
                  <a:srgbClr val="000000"/>
                </a:solidFill>
              </a:defRPr>
            </a:lvl4pPr>
            <a:lvl5pPr marL="506313" indent="-72330" defTabSz="216992">
              <a:lnSpc>
                <a:spcPct val="90000"/>
              </a:lnSpc>
              <a:spcBef>
                <a:spcPts val="200"/>
              </a:spcBef>
              <a:buClr>
                <a:srgbClr val="65A000"/>
              </a:buClr>
              <a:buChar char="•"/>
              <a:defRPr>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28221A86-79D4-19FC-6B2C-66B1E9C6F158}"/>
              </a:ext>
            </a:extLst>
          </p:cNvPr>
          <p:cNvSpPr txBox="1"/>
          <p:nvPr userDrawn="1"/>
        </p:nvSpPr>
        <p:spPr>
          <a:xfrm>
            <a:off x="8089200" y="64967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
        <p:nvSpPr>
          <p:cNvPr id="3" name="Subtitle 5">
            <a:extLst>
              <a:ext uri="{FF2B5EF4-FFF2-40B4-BE49-F238E27FC236}">
                <a16:creationId xmlns:a16="http://schemas.microsoft.com/office/drawing/2014/main" id="{1D098624-1AD6-4C78-5C9E-88B96B97D725}"/>
              </a:ext>
            </a:extLst>
          </p:cNvPr>
          <p:cNvSpPr txBox="1"/>
          <p:nvPr userDrawn="1"/>
        </p:nvSpPr>
        <p:spPr>
          <a:xfrm>
            <a:off x="808920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4" name="Slide Number">
            <a:extLst>
              <a:ext uri="{FF2B5EF4-FFF2-40B4-BE49-F238E27FC236}">
                <a16:creationId xmlns:a16="http://schemas.microsoft.com/office/drawing/2014/main" id="{3ED7B8F5-C015-FCE8-BD37-B05E2A84392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questions">
    <p:spTree>
      <p:nvGrpSpPr>
        <p:cNvPr id="1" name=""/>
        <p:cNvGrpSpPr/>
        <p:nvPr/>
      </p:nvGrpSpPr>
      <p:grpSpPr>
        <a:xfrm>
          <a:off x="0" y="0"/>
          <a:ext cx="0" cy="0"/>
          <a:chOff x="0" y="0"/>
          <a:chExt cx="0" cy="0"/>
        </a:xfrm>
      </p:grpSpPr>
      <p:pic>
        <p:nvPicPr>
          <p:cNvPr id="12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pic>
        <p:nvPicPr>
          <p:cNvPr id="128" name="Picture 2" descr="Picture 2"/>
          <p:cNvPicPr>
            <a:picLocks noChangeAspect="1"/>
          </p:cNvPicPr>
          <p:nvPr/>
        </p:nvPicPr>
        <p:blipFill>
          <a:blip r:embed="rId4"/>
          <a:stretch>
            <a:fillRect/>
          </a:stretch>
        </p:blipFill>
        <p:spPr>
          <a:xfrm>
            <a:off x="74344" y="6310303"/>
            <a:ext cx="1548718" cy="474296"/>
          </a:xfrm>
          <a:prstGeom prst="rect">
            <a:avLst/>
          </a:prstGeom>
          <a:ln w="12700">
            <a:miter lim="400000"/>
          </a:ln>
        </p:spPr>
      </p:pic>
      <p:sp>
        <p:nvSpPr>
          <p:cNvPr id="12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32" name="Rounded Rectangle 4"/>
          <p:cNvSpPr/>
          <p:nvPr/>
        </p:nvSpPr>
        <p:spPr>
          <a:xfrm flipV="1">
            <a:off x="388996" y="1332433"/>
            <a:ext cx="2079884" cy="100134"/>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
        <p:nvSpPr>
          <p:cNvPr id="133" name="TextBox 6"/>
          <p:cNvSpPr txBox="1"/>
          <p:nvPr/>
        </p:nvSpPr>
        <p:spPr>
          <a:xfrm>
            <a:off x="403462" y="668215"/>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Questions?</a:t>
            </a:r>
          </a:p>
        </p:txBody>
      </p:sp>
      <p:sp>
        <p:nvSpPr>
          <p:cNvPr id="134"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000">
                <a:solidFill>
                  <a:srgbClr val="FFFFFF"/>
                </a:solidFill>
                <a:latin typeface="+mj-lt"/>
                <a:ea typeface="+mj-ea"/>
                <a:cs typeface="+mj-cs"/>
                <a:sym typeface="Source Sans Pro Regular"/>
              </a:defRPr>
            </a:pPr>
            <a:endParaRPr/>
          </a:p>
        </p:txBody>
      </p:sp>
      <p:sp>
        <p:nvSpPr>
          <p:cNvPr id="135" name="Body Level One…"/>
          <p:cNvSpPr txBox="1">
            <a:spLocks noGrp="1"/>
          </p:cNvSpPr>
          <p:nvPr>
            <p:ph type="body" idx="1"/>
          </p:nvPr>
        </p:nvSpPr>
        <p:spPr>
          <a:xfrm>
            <a:off x="4273551" y="842962"/>
            <a:ext cx="7529515" cy="5546726"/>
          </a:xfrm>
          <a:prstGeom prst="rect">
            <a:avLst/>
          </a:prstGeom>
        </p:spPr>
        <p:txBody>
          <a:bodyPr>
            <a:normAutofit/>
          </a:bodyPr>
          <a:lstStyle>
            <a:lvl1pPr marL="54248" indent="-54248" defTabSz="216992">
              <a:lnSpc>
                <a:spcPct val="90000"/>
              </a:lnSpc>
              <a:spcBef>
                <a:spcPts val="200"/>
              </a:spcBef>
              <a:buClr>
                <a:srgbClr val="65A000"/>
              </a:buClr>
              <a:defRPr>
                <a:solidFill>
                  <a:srgbClr val="000000"/>
                </a:solidFill>
              </a:defRPr>
            </a:lvl1pPr>
            <a:lvl2pPr marL="170493" indent="-61997" defTabSz="216992">
              <a:lnSpc>
                <a:spcPct val="90000"/>
              </a:lnSpc>
              <a:spcBef>
                <a:spcPts val="200"/>
              </a:spcBef>
              <a:buClr>
                <a:srgbClr val="65A000"/>
              </a:buClr>
              <a:buChar char="•"/>
              <a:defRPr>
                <a:solidFill>
                  <a:srgbClr val="000000"/>
                </a:solidFill>
              </a:defRPr>
            </a:lvl2pPr>
            <a:lvl3pPr marL="289322" indent="-72330" defTabSz="216992">
              <a:lnSpc>
                <a:spcPct val="90000"/>
              </a:lnSpc>
              <a:spcBef>
                <a:spcPts val="200"/>
              </a:spcBef>
              <a:buClr>
                <a:srgbClr val="65A000"/>
              </a:buClr>
              <a:defRPr>
                <a:solidFill>
                  <a:srgbClr val="000000"/>
                </a:solidFill>
              </a:defRPr>
            </a:lvl3pPr>
            <a:lvl4pPr marL="397818" indent="-72330" defTabSz="216992">
              <a:lnSpc>
                <a:spcPct val="90000"/>
              </a:lnSpc>
              <a:spcBef>
                <a:spcPts val="200"/>
              </a:spcBef>
              <a:buClr>
                <a:srgbClr val="65A000"/>
              </a:buClr>
              <a:buChar char="•"/>
              <a:defRPr>
                <a:solidFill>
                  <a:srgbClr val="000000"/>
                </a:solidFill>
              </a:defRPr>
            </a:lvl4pPr>
            <a:lvl5pPr marL="506313" indent="-72330" defTabSz="216992">
              <a:lnSpc>
                <a:spcPct val="90000"/>
              </a:lnSpc>
              <a:spcBef>
                <a:spcPts val="200"/>
              </a:spcBef>
              <a:buClr>
                <a:srgbClr val="65A000"/>
              </a:buClr>
              <a:buChar char="•"/>
              <a:defRPr>
                <a:solidFill>
                  <a:srgbClr val="000000"/>
                </a:solidFill>
              </a:defRPr>
            </a:lvl5pPr>
          </a:lstStyle>
          <a:p>
            <a:r>
              <a:t>Body Level One</a:t>
            </a:r>
          </a:p>
          <a:p>
            <a:pPr lvl="1"/>
            <a:r>
              <a:t>Body Level Two</a:t>
            </a:r>
          </a:p>
          <a:p>
            <a:pPr lvl="2"/>
            <a:r>
              <a:t>Body Level Three</a:t>
            </a:r>
          </a:p>
          <a:p>
            <a:pPr lvl="3"/>
            <a:r>
              <a:t>Body Level Four</a:t>
            </a:r>
          </a:p>
          <a:p>
            <a:pPr lvl="4"/>
            <a:r>
              <a:t>Body Level Five</a:t>
            </a:r>
          </a:p>
        </p:txBody>
      </p:sp>
      <p:sp>
        <p:nvSpPr>
          <p:cNvPr id="2" name="Subtitle 5">
            <a:extLst>
              <a:ext uri="{FF2B5EF4-FFF2-40B4-BE49-F238E27FC236}">
                <a16:creationId xmlns:a16="http://schemas.microsoft.com/office/drawing/2014/main" id="{C6EADFDA-783F-02D5-050A-B6C403B95929}"/>
              </a:ext>
            </a:extLst>
          </p:cNvPr>
          <p:cNvSpPr txBox="1"/>
          <p:nvPr userDrawn="1"/>
        </p:nvSpPr>
        <p:spPr>
          <a:xfrm>
            <a:off x="8089200" y="64967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en-US" dirty="0"/>
              <a:t>RRT Advanced Training Package</a:t>
            </a:r>
          </a:p>
        </p:txBody>
      </p:sp>
      <p:sp>
        <p:nvSpPr>
          <p:cNvPr id="3" name="Subtitle 5">
            <a:extLst>
              <a:ext uri="{FF2B5EF4-FFF2-40B4-BE49-F238E27FC236}">
                <a16:creationId xmlns:a16="http://schemas.microsoft.com/office/drawing/2014/main" id="{115F8338-A59A-049E-F11F-BE63E4B94C29}"/>
              </a:ext>
            </a:extLst>
          </p:cNvPr>
          <p:cNvSpPr txBox="1"/>
          <p:nvPr userDrawn="1"/>
        </p:nvSpPr>
        <p:spPr>
          <a:xfrm>
            <a:off x="808920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4" name="Slide Number">
            <a:extLst>
              <a:ext uri="{FF2B5EF4-FFF2-40B4-BE49-F238E27FC236}">
                <a16:creationId xmlns:a16="http://schemas.microsoft.com/office/drawing/2014/main" id="{8E0000B2-80E5-0F7A-F27D-5555DB38F193}"/>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2" descr="Picture 2"/>
          <p:cNvPicPr>
            <a:picLocks noChangeAspect="1"/>
          </p:cNvPicPr>
          <p:nvPr/>
        </p:nvPicPr>
        <p:blipFill>
          <a:blip r:embed="rId20"/>
          <a:stretch>
            <a:fillRect/>
          </a:stretch>
        </p:blipFill>
        <p:spPr>
          <a:xfrm>
            <a:off x="74344" y="6310303"/>
            <a:ext cx="1548718" cy="474296"/>
          </a:xfrm>
          <a:prstGeom prst="rect">
            <a:avLst/>
          </a:prstGeom>
          <a:ln w="12700">
            <a:miter lim="400000"/>
          </a:ln>
        </p:spPr>
      </p:pic>
      <p:sp>
        <p:nvSpPr>
          <p:cNvPr id="4" name="Slide Number"/>
          <p:cNvSpPr txBox="1">
            <a:spLocks noGrp="1"/>
          </p:cNvSpPr>
          <p:nvPr>
            <p:ph type="sldNum" sz="quarter" idx="2"/>
          </p:nvPr>
        </p:nvSpPr>
        <p:spPr>
          <a:xfrm>
            <a:off x="11480800" y="6330332"/>
            <a:ext cx="230378" cy="256541"/>
          </a:xfrm>
          <a:prstGeom prst="rect">
            <a:avLst/>
          </a:prstGeom>
          <a:ln w="12700">
            <a:miter lim="400000"/>
          </a:ln>
        </p:spPr>
        <p:txBody>
          <a:bodyPr wrap="none" lIns="45719" rIns="45719">
            <a:spAutoFit/>
          </a:bodyPr>
          <a:lstStyle>
            <a:lvl1pPr>
              <a:defRPr sz="1000">
                <a:solidFill>
                  <a:srgbClr val="FFFFFF"/>
                </a:solidFill>
                <a:latin typeface="+mj-lt"/>
                <a:ea typeface="+mj-ea"/>
                <a:cs typeface="+mj-cs"/>
                <a:sym typeface="Source Sans Pro Regular"/>
              </a:defRPr>
            </a:lvl1pPr>
          </a:lstStyle>
          <a:p>
            <a:fld id="{86CB4B4D-7CA3-9044-876B-883B54F8677D}" type="slidenum">
              <a:t>‹#›</a:t>
            </a:fld>
            <a:endParaRPr/>
          </a:p>
        </p:txBody>
      </p:sp>
      <p:sp>
        <p:nvSpPr>
          <p:cNvPr id="5" name="Subtitle 5"/>
          <p:cNvSpPr txBox="1"/>
          <p:nvPr/>
        </p:nvSpPr>
        <p:spPr>
          <a:xfrm>
            <a:off x="8089200" y="6496739"/>
            <a:ext cx="3794759"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16992">
              <a:lnSpc>
                <a:spcPct val="90000"/>
              </a:lnSpc>
              <a:spcBef>
                <a:spcPts val="200"/>
              </a:spcBef>
              <a:defRPr sz="900">
                <a:solidFill>
                  <a:srgbClr val="002060"/>
                </a:solidFill>
                <a:latin typeface="+mj-lt"/>
                <a:ea typeface="+mj-ea"/>
                <a:cs typeface="+mj-cs"/>
                <a:sym typeface="Source Sans Pro Regular"/>
              </a:defRPr>
            </a:lvl1pPr>
          </a:lstStyle>
          <a:p>
            <a:r>
              <a:rPr lang="hu-HU" dirty="0"/>
              <a:t>RRT </a:t>
            </a:r>
            <a:r>
              <a:rPr dirty="0"/>
              <a:t>Advanced Training Package</a:t>
            </a:r>
          </a:p>
        </p:txBody>
      </p:sp>
      <p:sp>
        <p:nvSpPr>
          <p:cNvPr id="6" name="Subtitle 5"/>
          <p:cNvSpPr txBox="1"/>
          <p:nvPr/>
        </p:nvSpPr>
        <p:spPr>
          <a:xfrm>
            <a:off x="8089201" y="6649260"/>
            <a:ext cx="3794759"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defTabSz="289321">
              <a:lnSpc>
                <a:spcPct val="90000"/>
              </a:lnSpc>
              <a:spcBef>
                <a:spcPts val="300"/>
              </a:spcBef>
              <a:defRPr sz="900">
                <a:solidFill>
                  <a:srgbClr val="002060"/>
                </a:solidFill>
                <a:latin typeface="+mj-lt"/>
                <a:ea typeface="+mj-ea"/>
                <a:cs typeface="+mj-cs"/>
                <a:sym typeface="Source Sans Pro Regular"/>
              </a:defRPr>
            </a:lvl1pPr>
          </a:lstStyle>
          <a:p>
            <a:r>
              <a:t>A2.1 RRT composition</a:t>
            </a:r>
          </a:p>
        </p:txBody>
      </p:sp>
      <p:sp>
        <p:nvSpPr>
          <p:cNvPr id="7" name="Rounded Rectangle 4"/>
          <p:cNvSpPr/>
          <p:nvPr/>
        </p:nvSpPr>
        <p:spPr>
          <a:xfrm flipV="1">
            <a:off x="5003344" y="3246972"/>
            <a:ext cx="2515176" cy="111824"/>
          </a:xfrm>
          <a:prstGeom prst="roundRect">
            <a:avLst>
              <a:gd name="adj" fmla="val 50000"/>
            </a:avLst>
          </a:prstGeom>
          <a:solidFill>
            <a:srgbClr val="65A000"/>
          </a:solidFill>
          <a:ln w="12700">
            <a:miter lim="400000"/>
          </a:ln>
        </p:spPr>
        <p:txBody>
          <a:bodyPr lIns="45719" rIns="45719" anchor="ctr"/>
          <a:lstStyle/>
          <a:p>
            <a:pPr algn="ctr">
              <a:defRPr sz="500">
                <a:solidFill>
                  <a:srgbClr val="FFFFFF"/>
                </a:solidFill>
                <a:latin typeface="+mj-lt"/>
                <a:ea typeface="+mj-ea"/>
                <a:cs typeface="+mj-cs"/>
                <a:sym typeface="Source Sans Pro Regular"/>
              </a:defRPr>
            </a:pPr>
            <a:endParaRPr/>
          </a:p>
        </p:txBody>
      </p:sp>
      <p:sp>
        <p:nvSpPr>
          <p:cNvPr id="8" name="TextBox 5"/>
          <p:cNvSpPr txBox="1"/>
          <p:nvPr/>
        </p:nvSpPr>
        <p:spPr>
          <a:xfrm>
            <a:off x="4400182" y="2325452"/>
            <a:ext cx="3721503"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b="1" dirty="0"/>
              <a:t>Thank you</a:t>
            </a:r>
          </a:p>
        </p:txBody>
      </p:sp>
      <p:pic>
        <p:nvPicPr>
          <p:cNvPr id="9"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lstStyle/>
          <a:p>
            <a:r>
              <a:t>Title Text</a:t>
            </a:r>
          </a:p>
        </p:txBody>
      </p:sp>
      <p:sp>
        <p:nvSpPr>
          <p:cNvPr id="12" name="Slide Number">
            <a:extLst>
              <a:ext uri="{FF2B5EF4-FFF2-40B4-BE49-F238E27FC236}">
                <a16:creationId xmlns:a16="http://schemas.microsoft.com/office/drawing/2014/main" id="{D0FF8CE1-55E1-7263-7B52-C59F35E4F81D}"/>
              </a:ext>
            </a:extLst>
          </p:cNvPr>
          <p:cNvSpPr txBox="1">
            <a:spLocks/>
          </p:cNvSpPr>
          <p:nvPr userDrawn="1"/>
        </p:nvSpPr>
        <p:spPr>
          <a:xfrm>
            <a:off x="11836401" y="6561216"/>
            <a:ext cx="348670" cy="314562"/>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lumMod val="50000"/>
                  </a:schemeClr>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z="1100" smtClean="0">
                <a:solidFill>
                  <a:schemeClr val="bg2">
                    <a:lumMod val="75000"/>
                  </a:schemeClr>
                </a:solidFill>
                <a:latin typeface="+mj-lt"/>
              </a:rPr>
              <a:pPr/>
              <a:t>‹#›</a:t>
            </a:fld>
            <a:endParaRPr lang="hu-HU" sz="1100" dirty="0">
              <a:solidFill>
                <a:schemeClr val="bg2">
                  <a:lumMod val="75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1pPr>
      <a:lvl2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p:titleStyle>
    <p:bodyStyle>
      <a:lvl1pPr marL="411480" marR="0" indent="-411480" algn="l" defTabSz="914400" rtl="0" latinLnBrk="0">
        <a:lnSpc>
          <a:spcPct val="100000"/>
        </a:lnSpc>
        <a:spcBef>
          <a:spcPts val="500"/>
        </a:spcBef>
        <a:spcAft>
          <a:spcPts val="0"/>
        </a:spcAft>
        <a:buClrTx/>
        <a:buSzPct val="100000"/>
        <a:buFont typeface="Arial"/>
        <a:buChar char="•"/>
        <a:tabLst/>
        <a:defRPr sz="2400" b="0" i="0" u="none" strike="noStrike" cap="none" spc="0" baseline="0">
          <a:solidFill>
            <a:srgbClr val="10253F"/>
          </a:solidFill>
          <a:uFillTx/>
          <a:latin typeface="+mj-lt"/>
          <a:ea typeface="+mj-ea"/>
          <a:cs typeface="+mj-cs"/>
          <a:sym typeface="Source Sans Pro Regular"/>
        </a:defRPr>
      </a:lvl1pPr>
      <a:lvl2pPr marL="940525" marR="0" indent="-391885" algn="l" defTabSz="914400" rtl="0" latinLnBrk="0">
        <a:lnSpc>
          <a:spcPct val="100000"/>
        </a:lnSpc>
        <a:spcBef>
          <a:spcPts val="500"/>
        </a:spcBef>
        <a:spcAft>
          <a:spcPts val="0"/>
        </a:spcAft>
        <a:buClrTx/>
        <a:buSzPct val="100000"/>
        <a:buFont typeface="Arial"/>
        <a:buChar char="–"/>
        <a:tabLst/>
        <a:defRPr sz="2400" b="0" i="0" u="none" strike="noStrike" cap="none" spc="0" baseline="0">
          <a:solidFill>
            <a:srgbClr val="10253F"/>
          </a:solidFill>
          <a:uFillTx/>
          <a:latin typeface="+mj-lt"/>
          <a:ea typeface="+mj-ea"/>
          <a:cs typeface="+mj-cs"/>
          <a:sym typeface="Source Sans Pro Regular"/>
        </a:defRPr>
      </a:lvl2pPr>
      <a:lvl3pPr marL="1410788" marR="0" indent="-313508" algn="l" defTabSz="914400" rtl="0" latinLnBrk="0">
        <a:lnSpc>
          <a:spcPct val="100000"/>
        </a:lnSpc>
        <a:spcBef>
          <a:spcPts val="500"/>
        </a:spcBef>
        <a:spcAft>
          <a:spcPts val="0"/>
        </a:spcAft>
        <a:buClrTx/>
        <a:buSzPct val="100000"/>
        <a:buFont typeface="Arial"/>
        <a:buChar char="•"/>
        <a:tabLst/>
        <a:defRPr sz="2400" b="0" i="0" u="none" strike="noStrike" cap="none" spc="0" baseline="0">
          <a:solidFill>
            <a:srgbClr val="10253F"/>
          </a:solidFill>
          <a:uFillTx/>
          <a:latin typeface="+mj-lt"/>
          <a:ea typeface="+mj-ea"/>
          <a:cs typeface="+mj-cs"/>
          <a:sym typeface="Source Sans Pro Regular"/>
        </a:defRPr>
      </a:lvl3pPr>
      <a:lvl4pPr marL="1992429" marR="0" indent="-346509" algn="l" defTabSz="914400" rtl="0" latinLnBrk="0">
        <a:lnSpc>
          <a:spcPct val="100000"/>
        </a:lnSpc>
        <a:spcBef>
          <a:spcPts val="500"/>
        </a:spcBef>
        <a:spcAft>
          <a:spcPts val="0"/>
        </a:spcAft>
        <a:buClrTx/>
        <a:buSzPct val="100000"/>
        <a:buFont typeface="Arial"/>
        <a:buChar char="–"/>
        <a:tabLst/>
        <a:defRPr sz="2400" b="0" i="0" u="none" strike="noStrike" cap="none" spc="0" baseline="0">
          <a:solidFill>
            <a:srgbClr val="10253F"/>
          </a:solidFill>
          <a:uFillTx/>
          <a:latin typeface="+mj-lt"/>
          <a:ea typeface="+mj-ea"/>
          <a:cs typeface="+mj-cs"/>
          <a:sym typeface="Source Sans Pro Regular"/>
        </a:defRPr>
      </a:lvl4pPr>
      <a:lvl5pPr marL="2541069" marR="0" indent="-346509" algn="l" defTabSz="914400" rtl="0" latinLnBrk="0">
        <a:lnSpc>
          <a:spcPct val="100000"/>
        </a:lnSpc>
        <a:spcBef>
          <a:spcPts val="500"/>
        </a:spcBef>
        <a:spcAft>
          <a:spcPts val="0"/>
        </a:spcAft>
        <a:buClrTx/>
        <a:buSzPct val="100000"/>
        <a:buFont typeface="Arial"/>
        <a:buChar char="»"/>
        <a:tabLst/>
        <a:defRPr sz="2400" b="0" i="0" u="none" strike="noStrike" cap="none" spc="0" baseline="0">
          <a:solidFill>
            <a:srgbClr val="10253F"/>
          </a:solidFill>
          <a:uFillTx/>
          <a:latin typeface="+mj-lt"/>
          <a:ea typeface="+mj-ea"/>
          <a:cs typeface="+mj-cs"/>
          <a:sym typeface="Source Sans Pro Regular"/>
        </a:defRPr>
      </a:lvl5pPr>
      <a:lvl6pPr marL="3017520" marR="0" indent="-274320" algn="l" defTabSz="914400" rtl="0" latinLnBrk="0">
        <a:lnSpc>
          <a:spcPct val="100000"/>
        </a:lnSpc>
        <a:spcBef>
          <a:spcPts val="500"/>
        </a:spcBef>
        <a:spcAft>
          <a:spcPts val="0"/>
        </a:spcAft>
        <a:buClrTx/>
        <a:buSzPct val="100000"/>
        <a:buFont typeface="Arial"/>
        <a:buChar char="•"/>
        <a:tabLst/>
        <a:defRPr sz="2400" b="0" i="0" u="none" strike="noStrike" cap="none" spc="0" baseline="0">
          <a:solidFill>
            <a:srgbClr val="10253F"/>
          </a:solidFill>
          <a:uFillTx/>
          <a:latin typeface="+mj-lt"/>
          <a:ea typeface="+mj-ea"/>
          <a:cs typeface="+mj-cs"/>
          <a:sym typeface="Source Sans Pro Regular"/>
        </a:defRPr>
      </a:lvl6pPr>
      <a:lvl7pPr marL="3566159" marR="0" indent="-274320" algn="l" defTabSz="914400" rtl="0" latinLnBrk="0">
        <a:lnSpc>
          <a:spcPct val="100000"/>
        </a:lnSpc>
        <a:spcBef>
          <a:spcPts val="500"/>
        </a:spcBef>
        <a:spcAft>
          <a:spcPts val="0"/>
        </a:spcAft>
        <a:buClrTx/>
        <a:buSzPct val="100000"/>
        <a:buFont typeface="Arial"/>
        <a:buChar char="•"/>
        <a:tabLst/>
        <a:defRPr sz="2400" b="0" i="0" u="none" strike="noStrike" cap="none" spc="0" baseline="0">
          <a:solidFill>
            <a:srgbClr val="10253F"/>
          </a:solidFill>
          <a:uFillTx/>
          <a:latin typeface="+mj-lt"/>
          <a:ea typeface="+mj-ea"/>
          <a:cs typeface="+mj-cs"/>
          <a:sym typeface="Source Sans Pro Regular"/>
        </a:defRPr>
      </a:lvl7pPr>
      <a:lvl8pPr marL="4114800" marR="0" indent="-274320" algn="l" defTabSz="914400" rtl="0" latinLnBrk="0">
        <a:lnSpc>
          <a:spcPct val="100000"/>
        </a:lnSpc>
        <a:spcBef>
          <a:spcPts val="500"/>
        </a:spcBef>
        <a:spcAft>
          <a:spcPts val="0"/>
        </a:spcAft>
        <a:buClrTx/>
        <a:buSzPct val="100000"/>
        <a:buFont typeface="Arial"/>
        <a:buChar char="•"/>
        <a:tabLst/>
        <a:defRPr sz="2400" b="0" i="0" u="none" strike="noStrike" cap="none" spc="0" baseline="0">
          <a:solidFill>
            <a:srgbClr val="10253F"/>
          </a:solidFill>
          <a:uFillTx/>
          <a:latin typeface="+mj-lt"/>
          <a:ea typeface="+mj-ea"/>
          <a:cs typeface="+mj-cs"/>
          <a:sym typeface="Source Sans Pro Regular"/>
        </a:defRPr>
      </a:lvl8pPr>
      <a:lvl9pPr marL="4663440" marR="0" indent="-274320" algn="l" defTabSz="914400" rtl="0" latinLnBrk="0">
        <a:lnSpc>
          <a:spcPct val="100000"/>
        </a:lnSpc>
        <a:spcBef>
          <a:spcPts val="500"/>
        </a:spcBef>
        <a:spcAft>
          <a:spcPts val="0"/>
        </a:spcAft>
        <a:buClrTx/>
        <a:buSzPct val="100000"/>
        <a:buFont typeface="Arial"/>
        <a:buChar char="•"/>
        <a:tabLst/>
        <a:defRPr sz="2400" b="0" i="0" u="none" strike="noStrike" cap="none" spc="0" baseline="0">
          <a:solidFill>
            <a:srgbClr val="10253F"/>
          </a:solidFill>
          <a:uFillTx/>
          <a:latin typeface="+mj-lt"/>
          <a:ea typeface="+mj-ea"/>
          <a:cs typeface="+mj-cs"/>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0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 Id="rId9" Type="http://schemas.openxmlformats.org/officeDocument/2006/relationships/image" Target="../media/image20.png"/></Relationships>
</file>

<file path=ppt/slides/_rels/slide1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0.png"/><Relationship Id="rId5" Type="http://schemas.openxmlformats.org/officeDocument/2006/relationships/image" Target="../media/image16.png"/><Relationship Id="rId10" Type="http://schemas.openxmlformats.org/officeDocument/2006/relationships/image" Target="../media/image19.png"/><Relationship Id="rId4" Type="http://schemas.openxmlformats.org/officeDocument/2006/relationships/image" Target="../media/image15.png"/><Relationship Id="rId9" Type="http://schemas.openxmlformats.org/officeDocument/2006/relationships/image" Target="../media/image2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20.png"/><Relationship Id="rId18" Type="http://schemas.openxmlformats.org/officeDocument/2006/relationships/image" Target="../media/image18.pn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png"/><Relationship Id="rId17" Type="http://schemas.openxmlformats.org/officeDocument/2006/relationships/image" Target="../media/image16.png"/><Relationship Id="rId2" Type="http://schemas.openxmlformats.org/officeDocument/2006/relationships/image" Target="../media/image24.png"/><Relationship Id="rId16" Type="http://schemas.openxmlformats.org/officeDocument/2006/relationships/image" Target="../media/image15.png"/><Relationship Id="rId1" Type="http://schemas.openxmlformats.org/officeDocument/2006/relationships/slideLayout" Target="../slideLayouts/slideLayout3.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5" Type="http://schemas.openxmlformats.org/officeDocument/2006/relationships/image" Target="../media/image14.png"/><Relationship Id="rId10" Type="http://schemas.openxmlformats.org/officeDocument/2006/relationships/image" Target="../media/image32.png"/><Relationship Id="rId19" Type="http://schemas.openxmlformats.org/officeDocument/2006/relationships/image" Target="../media/image19.pn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18" Type="http://schemas.openxmlformats.org/officeDocument/2006/relationships/image" Target="../media/image16.pn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png"/><Relationship Id="rId17" Type="http://schemas.openxmlformats.org/officeDocument/2006/relationships/image" Target="../media/image15.png"/><Relationship Id="rId2" Type="http://schemas.openxmlformats.org/officeDocument/2006/relationships/image" Target="../media/image24.png"/><Relationship Id="rId16" Type="http://schemas.openxmlformats.org/officeDocument/2006/relationships/image" Target="../media/image14.png"/><Relationship Id="rId20" Type="http://schemas.openxmlformats.org/officeDocument/2006/relationships/image" Target="../media/image19.png"/><Relationship Id="rId1" Type="http://schemas.openxmlformats.org/officeDocument/2006/relationships/slideLayout" Target="../slideLayouts/slideLayout15.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5" Type="http://schemas.openxmlformats.org/officeDocument/2006/relationships/image" Target="../media/image13.png"/><Relationship Id="rId10" Type="http://schemas.openxmlformats.org/officeDocument/2006/relationships/image" Target="../media/image32.png"/><Relationship Id="rId19" Type="http://schemas.openxmlformats.org/officeDocument/2006/relationships/image" Target="../media/image18.pn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20.png"/></Relationships>
</file>

<file path=ppt/slides/_rels/slide21.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18" Type="http://schemas.openxmlformats.org/officeDocument/2006/relationships/image" Target="../media/image16.pn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png"/><Relationship Id="rId17" Type="http://schemas.openxmlformats.org/officeDocument/2006/relationships/image" Target="../media/image15.png"/><Relationship Id="rId2" Type="http://schemas.openxmlformats.org/officeDocument/2006/relationships/image" Target="../media/image24.png"/><Relationship Id="rId16" Type="http://schemas.openxmlformats.org/officeDocument/2006/relationships/image" Target="../media/image14.png"/><Relationship Id="rId20" Type="http://schemas.openxmlformats.org/officeDocument/2006/relationships/image" Target="../media/image19.png"/><Relationship Id="rId1" Type="http://schemas.openxmlformats.org/officeDocument/2006/relationships/slideLayout" Target="../slideLayouts/slideLayout15.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5" Type="http://schemas.openxmlformats.org/officeDocument/2006/relationships/image" Target="../media/image13.png"/><Relationship Id="rId10" Type="http://schemas.openxmlformats.org/officeDocument/2006/relationships/image" Target="../media/image32.png"/><Relationship Id="rId19" Type="http://schemas.openxmlformats.org/officeDocument/2006/relationships/image" Target="../media/image18.pn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3.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hyperlink" Target="https://apps.who.int/iris/handle/10665/325015" TargetMode="External"/><Relationship Id="rId2" Type="http://schemas.openxmlformats.org/officeDocument/2006/relationships/hyperlink" Target="https://www.who.int/publications/i/item/emergency-response-framework-(-erf)-2nd-ed" TargetMode="External"/><Relationship Id="rId1" Type="http://schemas.openxmlformats.org/officeDocument/2006/relationships/slideLayout" Target="../slideLayouts/slideLayout6.xml"/><Relationship Id="rId4" Type="http://schemas.openxmlformats.org/officeDocument/2006/relationships/hyperlink" Target="https://www.cdc.gov/globalhealth/healthprotection/errb/pdf/RRTManagementGuidance-508.pdf"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8" Type="http://schemas.openxmlformats.org/officeDocument/2006/relationships/hyperlink" Target="https://extranet.who.int/hslp/content/evd-rrt-training-package" TargetMode="External"/><Relationship Id="rId3" Type="http://schemas.openxmlformats.org/officeDocument/2006/relationships/hyperlink" Target="https://extranet.who.int/hslp/training/enrol/index.php?id=385" TargetMode="External"/><Relationship Id="rId7" Type="http://schemas.openxmlformats.org/officeDocument/2006/relationships/hyperlink" Target="https://extranet.who.int/hslp/package/block-5-rrt-continuous-learning"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hyperlink" Target="https://extranet.who.int/hslp/content/all-hazard-rrt-training-package-version-20" TargetMode="External"/><Relationship Id="rId5" Type="http://schemas.openxmlformats.org/officeDocument/2006/relationships/hyperlink" Target="https://extranet.who.int/hslp/content/training-trainers-rapid-response-teams-training" TargetMode="External"/><Relationship Id="rId4" Type="http://schemas.openxmlformats.org/officeDocument/2006/relationships/hyperlink" Target="https://extranet.who.int/hslp/training/enrol/index.php?id=386" TargetMode="External"/><Relationship Id="rId9" Type="http://schemas.openxmlformats.org/officeDocument/2006/relationships/hyperlink" Target="https://extranet.who.int/hslp/training/course/index.php?categoryid=60"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a:t>
            </a:fld>
            <a:endParaRPr/>
          </a:p>
        </p:txBody>
      </p:sp>
      <p:sp>
        <p:nvSpPr>
          <p:cNvPr id="264" name="Title 2"/>
          <p:cNvSpPr txBox="1">
            <a:spLocks noGrp="1"/>
          </p:cNvSpPr>
          <p:nvPr>
            <p:ph type="title"/>
          </p:nvPr>
        </p:nvSpPr>
        <p:spPr>
          <a:xfrm>
            <a:off x="620052" y="1532991"/>
            <a:ext cx="4490140" cy="1117614"/>
          </a:xfrm>
          <a:prstGeom prst="rect">
            <a:avLst/>
          </a:prstGeom>
        </p:spPr>
        <p:txBody>
          <a:bodyPr/>
          <a:lstStyle/>
          <a:p>
            <a:pPr>
              <a:defRPr sz="3200"/>
            </a:pPr>
            <a:r>
              <a:rPr b="1" dirty="0"/>
              <a:t>Rapid Response Teams </a:t>
            </a:r>
            <a:br>
              <a:rPr b="1" dirty="0"/>
            </a:br>
            <a:r>
              <a:rPr b="1" dirty="0"/>
              <a:t>composition and roles</a:t>
            </a:r>
          </a:p>
        </p:txBody>
      </p:sp>
      <p:sp>
        <p:nvSpPr>
          <p:cNvPr id="265" name="TextBox 4"/>
          <p:cNvSpPr txBox="1"/>
          <p:nvPr/>
        </p:nvSpPr>
        <p:spPr>
          <a:xfrm>
            <a:off x="639716" y="886660"/>
            <a:ext cx="6058989" cy="64633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4400">
                <a:solidFill>
                  <a:srgbClr val="FFFFFF"/>
                </a:solidFill>
                <a:latin typeface="Source Sans Pro Bold"/>
                <a:ea typeface="Source Sans Pro Bold"/>
                <a:cs typeface="Source Sans Pro Bold"/>
                <a:sym typeface="Source Sans Pro Bold"/>
              </a:defRPr>
            </a:lvl1pPr>
          </a:lstStyle>
          <a:p>
            <a:r>
              <a:rPr sz="3600" b="1" dirty="0"/>
              <a:t>A2.1a</a:t>
            </a:r>
          </a:p>
        </p:txBody>
      </p:sp>
      <p:sp>
        <p:nvSpPr>
          <p:cNvPr id="266" name="TextBox 9"/>
          <p:cNvSpPr txBox="1"/>
          <p:nvPr/>
        </p:nvSpPr>
        <p:spPr>
          <a:xfrm>
            <a:off x="567709" y="4147146"/>
            <a:ext cx="2333564" cy="3385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400">
                <a:solidFill>
                  <a:srgbClr val="FFFFFF"/>
                </a:solidFill>
                <a:latin typeface="+mj-lt"/>
                <a:ea typeface="+mj-ea"/>
                <a:cs typeface="+mj-cs"/>
                <a:sym typeface="Source Sans Pro Regular"/>
              </a:defRPr>
            </a:lvl1pPr>
          </a:lstStyle>
          <a:p>
            <a:r>
              <a:rPr sz="1600" dirty="0"/>
              <a:t>Speaker name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10</a:t>
            </a:fld>
            <a:endParaRPr/>
          </a:p>
        </p:txBody>
      </p:sp>
      <p:sp>
        <p:nvSpPr>
          <p:cNvPr id="330" name="Title 1"/>
          <p:cNvSpPr txBox="1">
            <a:spLocks noGrp="1"/>
          </p:cNvSpPr>
          <p:nvPr>
            <p:ph type="title" idx="4294967295"/>
          </p:nvPr>
        </p:nvSpPr>
        <p:spPr>
          <a:xfrm>
            <a:off x="4465876" y="2843204"/>
            <a:ext cx="7014924" cy="1171592"/>
          </a:xfrm>
          <a:prstGeom prst="rect">
            <a:avLst/>
          </a:prstGeom>
        </p:spPr>
        <p:txBody>
          <a:bodyPr lIns="45719" tIns="45720" rIns="45719" bIns="45720" anchor="ctr">
            <a:normAutofit/>
          </a:bodyPr>
          <a:lstStyle>
            <a:lvl1pPr algn="l" defTabSz="216992">
              <a:lnSpc>
                <a:spcPct val="90000"/>
              </a:lnSpc>
              <a:defRPr sz="3200">
                <a:solidFill>
                  <a:srgbClr val="C00000"/>
                </a:solidFill>
                <a:latin typeface="Source Sans Pro Bold"/>
                <a:ea typeface="Source Sans Pro Bold"/>
                <a:cs typeface="Source Sans Pro Bold"/>
                <a:sym typeface="Source Sans Pro Bold"/>
              </a:defRPr>
            </a:lvl1pPr>
          </a:lstStyle>
          <a:p>
            <a:r>
              <a:rPr sz="2800" b="1" dirty="0"/>
              <a:t>What may be the roles needed on an RRT, in general?</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11</a:t>
            </a:fld>
            <a:endParaRPr/>
          </a:p>
        </p:txBody>
      </p:sp>
      <p:pic>
        <p:nvPicPr>
          <p:cNvPr id="335" name="Picture 4" descr="Picture 4"/>
          <p:cNvPicPr>
            <a:picLocks noChangeAspect="1"/>
          </p:cNvPicPr>
          <p:nvPr/>
        </p:nvPicPr>
        <p:blipFill>
          <a:blip r:embed="rId3"/>
          <a:stretch>
            <a:fillRect/>
          </a:stretch>
        </p:blipFill>
        <p:spPr>
          <a:xfrm>
            <a:off x="-3" y="0"/>
            <a:ext cx="6455233" cy="946169"/>
          </a:xfrm>
          <a:prstGeom prst="rect">
            <a:avLst/>
          </a:prstGeom>
          <a:ln w="12700">
            <a:miter lim="400000"/>
          </a:ln>
        </p:spPr>
      </p:pic>
      <p:sp>
        <p:nvSpPr>
          <p:cNvPr id="336" name="Title 1"/>
          <p:cNvSpPr txBox="1">
            <a:spLocks noGrp="1"/>
          </p:cNvSpPr>
          <p:nvPr>
            <p:ph type="title"/>
          </p:nvPr>
        </p:nvSpPr>
        <p:spPr>
          <a:xfrm>
            <a:off x="295288" y="-88292"/>
            <a:ext cx="6247641" cy="1142416"/>
          </a:xfrm>
          <a:prstGeom prst="rect">
            <a:avLst/>
          </a:prstGeom>
        </p:spPr>
        <p:txBody>
          <a:bodyPr/>
          <a:lstStyle/>
          <a:p>
            <a:r>
              <a:rPr b="1" dirty="0"/>
              <a:t>What may be the roles needed on an RRT in general?</a:t>
            </a:r>
          </a:p>
        </p:txBody>
      </p:sp>
      <p:sp>
        <p:nvSpPr>
          <p:cNvPr id="337" name="TextBox 59"/>
          <p:cNvSpPr txBox="1"/>
          <p:nvPr/>
        </p:nvSpPr>
        <p:spPr>
          <a:xfrm>
            <a:off x="2787026" y="5557593"/>
            <a:ext cx="6121678" cy="726441"/>
          </a:xfrm>
          <a:prstGeom prst="rect">
            <a:avLst/>
          </a:prstGeom>
          <a:solidFill>
            <a:srgbClr val="C000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a:defRPr sz="2000">
                <a:solidFill>
                  <a:srgbClr val="FFFFFF"/>
                </a:solidFill>
                <a:latin typeface="+mj-lt"/>
                <a:ea typeface="+mj-ea"/>
                <a:cs typeface="+mj-cs"/>
                <a:sym typeface="Source Sans Pro Regular"/>
              </a:defRPr>
            </a:lvl1pPr>
          </a:lstStyle>
          <a:p>
            <a:pPr algn="l"/>
            <a:r>
              <a:rPr dirty="0"/>
              <a:t>Remember that: experienced team members may be able to fill multiple roles in the team.</a:t>
            </a:r>
          </a:p>
        </p:txBody>
      </p:sp>
      <p:sp>
        <p:nvSpPr>
          <p:cNvPr id="338" name="Rectangle 2"/>
          <p:cNvSpPr txBox="1"/>
          <p:nvPr/>
        </p:nvSpPr>
        <p:spPr>
          <a:xfrm>
            <a:off x="2787026" y="1121836"/>
            <a:ext cx="7799544" cy="44935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2200">
                <a:latin typeface="+mj-lt"/>
                <a:ea typeface="+mj-ea"/>
                <a:cs typeface="+mj-cs"/>
                <a:sym typeface="Source Sans Pro Regular"/>
              </a:defRPr>
            </a:pPr>
            <a:r>
              <a:rPr b="1" dirty="0">
                <a:solidFill>
                  <a:srgbClr val="C00000"/>
                </a:solidFill>
              </a:rPr>
              <a:t> In general, the roles needed on a RRT are:</a:t>
            </a:r>
          </a:p>
          <a:p>
            <a:pPr marL="254000" indent="-254000">
              <a:buClr>
                <a:srgbClr val="65A000"/>
              </a:buClr>
              <a:buSzPct val="100000"/>
              <a:buFont typeface="Arial"/>
              <a:buChar char="•"/>
              <a:defRPr sz="2200">
                <a:latin typeface="+mj-lt"/>
                <a:ea typeface="+mj-ea"/>
                <a:cs typeface="+mj-cs"/>
                <a:sym typeface="Source Sans Pro Regular"/>
              </a:defRPr>
            </a:pPr>
            <a:endParaRPr sz="2000" dirty="0"/>
          </a:p>
          <a:p>
            <a:pPr marL="254000" indent="-254000">
              <a:buClr>
                <a:srgbClr val="C00000"/>
              </a:buClr>
              <a:buSzPct val="100000"/>
              <a:buFont typeface="Arial"/>
              <a:buChar char="•"/>
              <a:defRPr sz="2200">
                <a:latin typeface="+mj-lt"/>
                <a:ea typeface="+mj-ea"/>
                <a:cs typeface="+mj-cs"/>
                <a:sym typeface="Source Sans Pro Regular"/>
              </a:defRPr>
            </a:pPr>
            <a:r>
              <a:rPr dirty="0"/>
              <a:t>Team leader</a:t>
            </a:r>
          </a:p>
          <a:p>
            <a:pPr marL="254000" indent="-254000">
              <a:buClr>
                <a:srgbClr val="C00000"/>
              </a:buClr>
              <a:buSzPct val="100000"/>
              <a:buFont typeface="Arial"/>
              <a:buChar char="•"/>
              <a:defRPr sz="2200">
                <a:latin typeface="+mj-lt"/>
                <a:ea typeface="+mj-ea"/>
                <a:cs typeface="+mj-cs"/>
                <a:sym typeface="Source Sans Pro Regular"/>
              </a:defRPr>
            </a:pPr>
            <a:r>
              <a:rPr dirty="0"/>
              <a:t>Case / clinical management (doctor and/or nurse)</a:t>
            </a:r>
          </a:p>
          <a:p>
            <a:pPr marL="254000" indent="-254000">
              <a:buClr>
                <a:srgbClr val="C00000"/>
              </a:buClr>
              <a:buSzPct val="100000"/>
              <a:buFont typeface="Arial"/>
              <a:buChar char="•"/>
              <a:defRPr sz="2200">
                <a:latin typeface="+mj-lt"/>
                <a:ea typeface="+mj-ea"/>
                <a:cs typeface="+mj-cs"/>
                <a:sym typeface="Source Sans Pro Regular"/>
              </a:defRPr>
            </a:pPr>
            <a:r>
              <a:rPr dirty="0"/>
              <a:t>Epidemiologist / surveillance officer</a:t>
            </a:r>
          </a:p>
          <a:p>
            <a:pPr marL="254000" indent="-254000">
              <a:buClr>
                <a:srgbClr val="C00000"/>
              </a:buClr>
              <a:buSzPct val="100000"/>
              <a:buFont typeface="Arial"/>
              <a:buChar char="•"/>
              <a:defRPr sz="2200">
                <a:latin typeface="+mj-lt"/>
                <a:ea typeface="+mj-ea"/>
                <a:cs typeface="+mj-cs"/>
                <a:sym typeface="Source Sans Pro Regular"/>
              </a:defRPr>
            </a:pPr>
            <a:r>
              <a:rPr dirty="0"/>
              <a:t>Communication / social </a:t>
            </a:r>
            <a:r>
              <a:rPr lang="hu-HU" dirty="0"/>
              <a:t>mobilisation </a:t>
            </a:r>
            <a:r>
              <a:rPr dirty="0"/>
              <a:t>expert</a:t>
            </a:r>
          </a:p>
          <a:p>
            <a:pPr marL="254000" indent="-254000">
              <a:buClr>
                <a:srgbClr val="C00000"/>
              </a:buClr>
              <a:buSzPct val="100000"/>
              <a:buFont typeface="Arial"/>
              <a:buChar char="•"/>
              <a:defRPr sz="2200">
                <a:latin typeface="+mj-lt"/>
                <a:ea typeface="+mj-ea"/>
                <a:cs typeface="+mj-cs"/>
                <a:sym typeface="Source Sans Pro Regular"/>
              </a:defRPr>
            </a:pPr>
            <a:r>
              <a:rPr dirty="0"/>
              <a:t>Logistician (can be field based or at HQ)</a:t>
            </a:r>
          </a:p>
          <a:p>
            <a:pPr marL="254000" indent="-254000">
              <a:buClr>
                <a:srgbClr val="C00000"/>
              </a:buClr>
              <a:buSzPct val="100000"/>
              <a:buFont typeface="Arial"/>
              <a:buChar char="•"/>
              <a:defRPr sz="2200">
                <a:latin typeface="+mj-lt"/>
                <a:ea typeface="+mj-ea"/>
                <a:cs typeface="+mj-cs"/>
                <a:sym typeface="Source Sans Pro Regular"/>
              </a:defRPr>
            </a:pPr>
            <a:r>
              <a:rPr dirty="0"/>
              <a:t>Laboratorian</a:t>
            </a:r>
          </a:p>
          <a:p>
            <a:pPr marL="254000" indent="-254000">
              <a:buClr>
                <a:srgbClr val="C00000"/>
              </a:buClr>
              <a:buSzPct val="100000"/>
              <a:buFont typeface="Arial"/>
              <a:buChar char="•"/>
              <a:defRPr sz="2200">
                <a:latin typeface="+mj-lt"/>
                <a:ea typeface="+mj-ea"/>
                <a:cs typeface="+mj-cs"/>
                <a:sym typeface="Source Sans Pro Regular"/>
              </a:defRPr>
            </a:pPr>
            <a:r>
              <a:rPr dirty="0"/>
              <a:t>Data manager /statistician</a:t>
            </a:r>
          </a:p>
          <a:p>
            <a:pPr marL="254000" indent="-254000">
              <a:buClr>
                <a:srgbClr val="C00000"/>
              </a:buClr>
              <a:buSzPct val="100000"/>
              <a:buFont typeface="Arial"/>
              <a:buChar char="•"/>
              <a:defRPr sz="2200">
                <a:latin typeface="+mj-lt"/>
                <a:ea typeface="+mj-ea"/>
                <a:cs typeface="+mj-cs"/>
                <a:sym typeface="Source Sans Pro Regular"/>
              </a:defRPr>
            </a:pPr>
            <a:r>
              <a:rPr dirty="0"/>
              <a:t>Infection, prevention and control expert</a:t>
            </a:r>
          </a:p>
          <a:p>
            <a:pPr marL="254000" indent="-254000">
              <a:buClr>
                <a:srgbClr val="C00000"/>
              </a:buClr>
              <a:buSzPct val="100000"/>
              <a:buFont typeface="Arial"/>
              <a:buChar char="•"/>
              <a:defRPr sz="2200">
                <a:latin typeface="+mj-lt"/>
                <a:ea typeface="+mj-ea"/>
                <a:cs typeface="+mj-cs"/>
                <a:sym typeface="Source Sans Pro Regular"/>
              </a:defRPr>
            </a:pPr>
            <a:r>
              <a:rPr dirty="0"/>
              <a:t>Environmental health specialist</a:t>
            </a:r>
          </a:p>
          <a:p>
            <a:pPr marL="254000" indent="-254000">
              <a:buClr>
                <a:srgbClr val="C00000"/>
              </a:buClr>
              <a:buSzPct val="100000"/>
              <a:buFont typeface="Arial"/>
              <a:buChar char="•"/>
              <a:defRPr sz="2200">
                <a:latin typeface="+mj-lt"/>
                <a:ea typeface="+mj-ea"/>
                <a:cs typeface="+mj-cs"/>
                <a:sym typeface="Source Sans Pro Regular"/>
              </a:defRPr>
            </a:pPr>
            <a:r>
              <a:rPr dirty="0"/>
              <a:t>Veterinarian</a:t>
            </a:r>
          </a:p>
          <a:p>
            <a:pPr marL="254000" indent="-254000">
              <a:buClr>
                <a:srgbClr val="C00000"/>
              </a:buClr>
              <a:buSzPct val="100000"/>
              <a:buFont typeface="Arial"/>
              <a:buChar char="•"/>
              <a:defRPr sz="2200">
                <a:latin typeface="+mj-lt"/>
                <a:ea typeface="+mj-ea"/>
                <a:cs typeface="+mj-cs"/>
                <a:sym typeface="Source Sans Pro Regular"/>
              </a:defRPr>
            </a:pPr>
            <a:r>
              <a:rPr dirty="0"/>
              <a:t>Water, sanitation and hygiene specialist</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12</a:t>
            </a:fld>
            <a:endParaRPr/>
          </a:p>
        </p:txBody>
      </p:sp>
      <p:sp>
        <p:nvSpPr>
          <p:cNvPr id="343" name="Title 1"/>
          <p:cNvSpPr txBox="1">
            <a:spLocks noGrp="1"/>
          </p:cNvSpPr>
          <p:nvPr>
            <p:ph type="title"/>
          </p:nvPr>
        </p:nvSpPr>
        <p:spPr>
          <a:xfrm>
            <a:off x="391399" y="-81767"/>
            <a:ext cx="10050459" cy="1428147"/>
          </a:xfrm>
          <a:prstGeom prst="rect">
            <a:avLst/>
          </a:prstGeom>
        </p:spPr>
        <p:txBody>
          <a:bodyPr lIns="45719" tIns="45720" rIns="45719" bIns="45720" anchor="ctr">
            <a:normAutofit/>
          </a:bodyPr>
          <a:lstStyle/>
          <a:p>
            <a:pPr>
              <a:defRPr sz="2800">
                <a:solidFill>
                  <a:srgbClr val="C00000"/>
                </a:solidFill>
              </a:defRPr>
            </a:pPr>
            <a:r>
              <a:rPr sz="3200" b="1" dirty="0">
                <a:solidFill>
                  <a:srgbClr val="002060"/>
                </a:solidFill>
              </a:rPr>
              <a:t>Examples of RRT roles and composition in the</a:t>
            </a:r>
            <a:r>
              <a:rPr lang="hu-HU" sz="3200" b="1" dirty="0">
                <a:solidFill>
                  <a:srgbClr val="002060"/>
                </a:solidFill>
              </a:rPr>
              <a:t> </a:t>
            </a:r>
            <a:r>
              <a:rPr sz="3200" b="1" dirty="0">
                <a:solidFill>
                  <a:srgbClr val="002060"/>
                </a:solidFill>
              </a:rPr>
              <a:t>context of foodborne disease outbreak</a:t>
            </a:r>
          </a:p>
        </p:txBody>
      </p:sp>
      <p:sp>
        <p:nvSpPr>
          <p:cNvPr id="363" name="Rectangle 12"/>
          <p:cNvSpPr/>
          <p:nvPr/>
        </p:nvSpPr>
        <p:spPr>
          <a:xfrm>
            <a:off x="2336128" y="3400094"/>
            <a:ext cx="1972165" cy="1735325"/>
          </a:xfrm>
          <a:prstGeom prst="rect">
            <a:avLst/>
          </a:prstGeom>
          <a:solidFill>
            <a:srgbClr val="FFFFFF"/>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latin typeface="+mj-lt"/>
                <a:ea typeface="+mj-ea"/>
                <a:cs typeface="+mj-cs"/>
                <a:sym typeface="Source Sans Pro Regular"/>
              </a:defRPr>
            </a:pPr>
            <a:endParaRPr/>
          </a:p>
        </p:txBody>
      </p:sp>
      <p:sp>
        <p:nvSpPr>
          <p:cNvPr id="364" name="Rectangle 64"/>
          <p:cNvSpPr/>
          <p:nvPr/>
        </p:nvSpPr>
        <p:spPr>
          <a:xfrm>
            <a:off x="5364481" y="3400094"/>
            <a:ext cx="1972165" cy="1735325"/>
          </a:xfrm>
          <a:prstGeom prst="rect">
            <a:avLst/>
          </a:prstGeom>
          <a:solidFill>
            <a:srgbClr val="FFFFFF"/>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latin typeface="+mj-lt"/>
                <a:ea typeface="+mj-ea"/>
                <a:cs typeface="+mj-cs"/>
                <a:sym typeface="Source Sans Pro Regular"/>
              </a:defRPr>
            </a:pPr>
            <a:endParaRPr/>
          </a:p>
        </p:txBody>
      </p:sp>
      <p:sp>
        <p:nvSpPr>
          <p:cNvPr id="365" name="Rectangle 90"/>
          <p:cNvSpPr/>
          <p:nvPr/>
        </p:nvSpPr>
        <p:spPr>
          <a:xfrm>
            <a:off x="8578333" y="3400094"/>
            <a:ext cx="1972165" cy="1735325"/>
          </a:xfrm>
          <a:prstGeom prst="rect">
            <a:avLst/>
          </a:prstGeom>
          <a:solidFill>
            <a:srgbClr val="FFFFFF"/>
          </a:solidFill>
          <a:ln w="12700" cap="flat">
            <a:solidFill>
              <a:srgbClr val="011749"/>
            </a:solidFill>
            <a:prstDash val="solid"/>
            <a:miter lim="800000"/>
          </a:ln>
          <a:effectLst/>
        </p:spPr>
        <p:txBody>
          <a:bodyPr wrap="square" lIns="45719" tIns="45719" rIns="45719" bIns="45719" numCol="1" anchor="ctr">
            <a:noAutofit/>
          </a:bodyPr>
          <a:lstStyle/>
          <a:p>
            <a:pPr algn="ctr">
              <a:defRPr>
                <a:solidFill>
                  <a:srgbClr val="FFFFFF"/>
                </a:solidFill>
                <a:latin typeface="+mj-lt"/>
                <a:ea typeface="+mj-ea"/>
                <a:cs typeface="+mj-cs"/>
                <a:sym typeface="Source Sans Pro Regular"/>
              </a:defRPr>
            </a:pPr>
            <a:endParaRPr/>
          </a:p>
        </p:txBody>
      </p:sp>
      <p:sp>
        <p:nvSpPr>
          <p:cNvPr id="366" name="Rectangle 2"/>
          <p:cNvSpPr txBox="1"/>
          <p:nvPr/>
        </p:nvSpPr>
        <p:spPr>
          <a:xfrm>
            <a:off x="508271" y="2571587"/>
            <a:ext cx="11114046" cy="83099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defRPr>
                <a:solidFill>
                  <a:srgbClr val="C00000"/>
                </a:solidFill>
                <a:latin typeface="+mj-lt"/>
                <a:ea typeface="+mj-ea"/>
                <a:cs typeface="+mj-cs"/>
                <a:sym typeface="Source Sans Pro Regular"/>
              </a:defRPr>
            </a:pPr>
            <a:r>
              <a:rPr sz="2400" b="1" dirty="0"/>
              <a:t>Question: </a:t>
            </a:r>
            <a:endParaRPr lang="en-US" sz="2400" b="1" dirty="0"/>
          </a:p>
          <a:p>
            <a:pPr>
              <a:defRPr>
                <a:latin typeface="+mj-lt"/>
                <a:ea typeface="+mj-ea"/>
                <a:cs typeface="+mj-cs"/>
                <a:sym typeface="Source Sans Pro Regular"/>
              </a:defRPr>
            </a:pPr>
            <a:r>
              <a:rPr lang="en-US" sz="2400" dirty="0"/>
              <a:t>Which RRT roles are suitable for the situations presented below? </a:t>
            </a:r>
          </a:p>
        </p:txBody>
      </p:sp>
      <p:grpSp>
        <p:nvGrpSpPr>
          <p:cNvPr id="2" name="Group 70">
            <a:extLst>
              <a:ext uri="{FF2B5EF4-FFF2-40B4-BE49-F238E27FC236}">
                <a16:creationId xmlns:a16="http://schemas.microsoft.com/office/drawing/2014/main" id="{0398380F-589F-D065-AB51-748CC88FFCA9}"/>
              </a:ext>
            </a:extLst>
          </p:cNvPr>
          <p:cNvGrpSpPr/>
          <p:nvPr/>
        </p:nvGrpSpPr>
        <p:grpSpPr>
          <a:xfrm>
            <a:off x="1642945" y="1740737"/>
            <a:ext cx="1377020" cy="492052"/>
            <a:chOff x="0" y="0"/>
            <a:chExt cx="1377019" cy="492051"/>
          </a:xfrm>
        </p:grpSpPr>
        <p:pic>
          <p:nvPicPr>
            <p:cNvPr id="3" name="Picture 71" descr="Picture 71">
              <a:extLst>
                <a:ext uri="{FF2B5EF4-FFF2-40B4-BE49-F238E27FC236}">
                  <a16:creationId xmlns:a16="http://schemas.microsoft.com/office/drawing/2014/main" id="{8659FB60-2EFB-9676-6859-D4507CCFFBE0}"/>
                </a:ext>
              </a:extLst>
            </p:cNvPr>
            <p:cNvPicPr>
              <a:picLocks noChangeAspect="1"/>
            </p:cNvPicPr>
            <p:nvPr/>
          </p:nvPicPr>
          <p:blipFill>
            <a:blip r:embed="rId2"/>
            <a:stretch>
              <a:fillRect/>
            </a:stretch>
          </p:blipFill>
          <p:spPr>
            <a:xfrm>
              <a:off x="0" y="0"/>
              <a:ext cx="347895" cy="492052"/>
            </a:xfrm>
            <a:prstGeom prst="rect">
              <a:avLst/>
            </a:prstGeom>
            <a:ln w="12700" cap="flat">
              <a:noFill/>
              <a:miter lim="400000"/>
            </a:ln>
            <a:effectLst/>
          </p:spPr>
        </p:pic>
        <p:sp>
          <p:nvSpPr>
            <p:cNvPr id="4" name="TextBox 72">
              <a:extLst>
                <a:ext uri="{FF2B5EF4-FFF2-40B4-BE49-F238E27FC236}">
                  <a16:creationId xmlns:a16="http://schemas.microsoft.com/office/drawing/2014/main" id="{C4EC1A63-D768-92D8-AC6A-02CBE4737D56}"/>
                </a:ext>
              </a:extLst>
            </p:cNvPr>
            <p:cNvSpPr txBox="1"/>
            <p:nvPr/>
          </p:nvSpPr>
          <p:spPr>
            <a:xfrm>
              <a:off x="352601" y="110988"/>
              <a:ext cx="1024419" cy="2692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rPr dirty="0"/>
                <a:t>Epidemiology</a:t>
              </a:r>
            </a:p>
          </p:txBody>
        </p:sp>
      </p:grpSp>
      <p:grpSp>
        <p:nvGrpSpPr>
          <p:cNvPr id="5" name="Group 73">
            <a:extLst>
              <a:ext uri="{FF2B5EF4-FFF2-40B4-BE49-F238E27FC236}">
                <a16:creationId xmlns:a16="http://schemas.microsoft.com/office/drawing/2014/main" id="{B3361F61-48E6-E090-FD82-12E2A4B69859}"/>
              </a:ext>
            </a:extLst>
          </p:cNvPr>
          <p:cNvGrpSpPr/>
          <p:nvPr/>
        </p:nvGrpSpPr>
        <p:grpSpPr>
          <a:xfrm>
            <a:off x="7344164" y="1740729"/>
            <a:ext cx="1429977" cy="492051"/>
            <a:chOff x="0" y="0"/>
            <a:chExt cx="1429975" cy="492050"/>
          </a:xfrm>
        </p:grpSpPr>
        <p:pic>
          <p:nvPicPr>
            <p:cNvPr id="6" name="Picture 74" descr="Picture 74">
              <a:extLst>
                <a:ext uri="{FF2B5EF4-FFF2-40B4-BE49-F238E27FC236}">
                  <a16:creationId xmlns:a16="http://schemas.microsoft.com/office/drawing/2014/main" id="{485E82A1-4CC7-6C2D-BDFF-AA361F50E58D}"/>
                </a:ext>
              </a:extLst>
            </p:cNvPr>
            <p:cNvPicPr>
              <a:picLocks noChangeAspect="1"/>
            </p:cNvPicPr>
            <p:nvPr/>
          </p:nvPicPr>
          <p:blipFill>
            <a:blip r:embed="rId3"/>
            <a:stretch>
              <a:fillRect/>
            </a:stretch>
          </p:blipFill>
          <p:spPr>
            <a:xfrm>
              <a:off x="0" y="0"/>
              <a:ext cx="347895" cy="492051"/>
            </a:xfrm>
            <a:prstGeom prst="rect">
              <a:avLst/>
            </a:prstGeom>
            <a:ln w="12700" cap="flat">
              <a:noFill/>
              <a:miter lim="400000"/>
            </a:ln>
            <a:effectLst/>
          </p:spPr>
        </p:pic>
        <p:sp>
          <p:nvSpPr>
            <p:cNvPr id="7" name="TextBox 75">
              <a:extLst>
                <a:ext uri="{FF2B5EF4-FFF2-40B4-BE49-F238E27FC236}">
                  <a16:creationId xmlns:a16="http://schemas.microsoft.com/office/drawing/2014/main" id="{605A362B-B6E5-F3DD-7161-D658968E3EA6}"/>
                </a:ext>
              </a:extLst>
            </p:cNvPr>
            <p:cNvSpPr txBox="1"/>
            <p:nvPr/>
          </p:nvSpPr>
          <p:spPr>
            <a:xfrm>
              <a:off x="393614" y="3573"/>
              <a:ext cx="1036362" cy="4470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t>Social Mobilization</a:t>
              </a:r>
            </a:p>
          </p:txBody>
        </p:sp>
      </p:grpSp>
      <p:grpSp>
        <p:nvGrpSpPr>
          <p:cNvPr id="8" name="Group 76">
            <a:extLst>
              <a:ext uri="{FF2B5EF4-FFF2-40B4-BE49-F238E27FC236}">
                <a16:creationId xmlns:a16="http://schemas.microsoft.com/office/drawing/2014/main" id="{CC524A5B-F9F5-A866-D431-F219ED6F07D2}"/>
              </a:ext>
            </a:extLst>
          </p:cNvPr>
          <p:cNvGrpSpPr/>
          <p:nvPr/>
        </p:nvGrpSpPr>
        <p:grpSpPr>
          <a:xfrm>
            <a:off x="3035057" y="1740737"/>
            <a:ext cx="1235424" cy="492052"/>
            <a:chOff x="0" y="0"/>
            <a:chExt cx="1235422" cy="492051"/>
          </a:xfrm>
        </p:grpSpPr>
        <p:pic>
          <p:nvPicPr>
            <p:cNvPr id="9" name="Picture 77" descr="Picture 77">
              <a:extLst>
                <a:ext uri="{FF2B5EF4-FFF2-40B4-BE49-F238E27FC236}">
                  <a16:creationId xmlns:a16="http://schemas.microsoft.com/office/drawing/2014/main" id="{4BEF3177-578E-0FE4-48A7-B5FD5FA644C0}"/>
                </a:ext>
              </a:extLst>
            </p:cNvPr>
            <p:cNvPicPr>
              <a:picLocks noChangeAspect="1"/>
            </p:cNvPicPr>
            <p:nvPr/>
          </p:nvPicPr>
          <p:blipFill>
            <a:blip r:embed="rId4"/>
            <a:stretch>
              <a:fillRect/>
            </a:stretch>
          </p:blipFill>
          <p:spPr>
            <a:xfrm>
              <a:off x="0" y="0"/>
              <a:ext cx="347895" cy="492052"/>
            </a:xfrm>
            <a:prstGeom prst="rect">
              <a:avLst/>
            </a:prstGeom>
            <a:ln w="12700" cap="flat">
              <a:noFill/>
              <a:miter lim="400000"/>
            </a:ln>
            <a:effectLst/>
          </p:spPr>
        </p:pic>
        <p:sp>
          <p:nvSpPr>
            <p:cNvPr id="10" name="TextBox 78">
              <a:extLst>
                <a:ext uri="{FF2B5EF4-FFF2-40B4-BE49-F238E27FC236}">
                  <a16:creationId xmlns:a16="http://schemas.microsoft.com/office/drawing/2014/main" id="{DB4D6CFE-4E2C-3FEF-BA38-34D4EF18DF83}"/>
                </a:ext>
              </a:extLst>
            </p:cNvPr>
            <p:cNvSpPr txBox="1"/>
            <p:nvPr/>
          </p:nvSpPr>
          <p:spPr>
            <a:xfrm>
              <a:off x="348789" y="110988"/>
              <a:ext cx="886634" cy="2692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t>Laboratory</a:t>
              </a:r>
            </a:p>
          </p:txBody>
        </p:sp>
      </p:grpSp>
      <p:grpSp>
        <p:nvGrpSpPr>
          <p:cNvPr id="11" name="Group 79">
            <a:extLst>
              <a:ext uri="{FF2B5EF4-FFF2-40B4-BE49-F238E27FC236}">
                <a16:creationId xmlns:a16="http://schemas.microsoft.com/office/drawing/2014/main" id="{707B6B81-0286-B4C3-1CF6-9F98A8E40DFC}"/>
              </a:ext>
            </a:extLst>
          </p:cNvPr>
          <p:cNvGrpSpPr/>
          <p:nvPr/>
        </p:nvGrpSpPr>
        <p:grpSpPr>
          <a:xfrm>
            <a:off x="5961610" y="1740741"/>
            <a:ext cx="1429979" cy="492052"/>
            <a:chOff x="0" y="0"/>
            <a:chExt cx="1429978" cy="492051"/>
          </a:xfrm>
        </p:grpSpPr>
        <p:pic>
          <p:nvPicPr>
            <p:cNvPr id="12" name="Picture 80" descr="Picture 80">
              <a:extLst>
                <a:ext uri="{FF2B5EF4-FFF2-40B4-BE49-F238E27FC236}">
                  <a16:creationId xmlns:a16="http://schemas.microsoft.com/office/drawing/2014/main" id="{8FFFAF69-5360-FD97-ED32-AF7CA0724056}"/>
                </a:ext>
              </a:extLst>
            </p:cNvPr>
            <p:cNvPicPr>
              <a:picLocks noChangeAspect="1"/>
            </p:cNvPicPr>
            <p:nvPr/>
          </p:nvPicPr>
          <p:blipFill>
            <a:blip r:embed="rId5"/>
            <a:stretch>
              <a:fillRect/>
            </a:stretch>
          </p:blipFill>
          <p:spPr>
            <a:xfrm>
              <a:off x="0" y="0"/>
              <a:ext cx="347895" cy="492052"/>
            </a:xfrm>
            <a:prstGeom prst="rect">
              <a:avLst/>
            </a:prstGeom>
            <a:ln w="12700" cap="flat">
              <a:noFill/>
              <a:miter lim="400000"/>
            </a:ln>
            <a:effectLst/>
          </p:spPr>
        </p:pic>
        <p:sp>
          <p:nvSpPr>
            <p:cNvPr id="13" name="TextBox 81">
              <a:extLst>
                <a:ext uri="{FF2B5EF4-FFF2-40B4-BE49-F238E27FC236}">
                  <a16:creationId xmlns:a16="http://schemas.microsoft.com/office/drawing/2014/main" id="{3CA37D3C-2720-189F-8618-6F49D34426E7}"/>
                </a:ext>
              </a:extLst>
            </p:cNvPr>
            <p:cNvSpPr txBox="1"/>
            <p:nvPr/>
          </p:nvSpPr>
          <p:spPr>
            <a:xfrm>
              <a:off x="393616" y="3575"/>
              <a:ext cx="1036363" cy="4470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t>Case Management</a:t>
              </a:r>
            </a:p>
          </p:txBody>
        </p:sp>
      </p:grpSp>
      <p:grpSp>
        <p:nvGrpSpPr>
          <p:cNvPr id="14" name="Group 82">
            <a:extLst>
              <a:ext uri="{FF2B5EF4-FFF2-40B4-BE49-F238E27FC236}">
                <a16:creationId xmlns:a16="http://schemas.microsoft.com/office/drawing/2014/main" id="{26C216A0-561F-1830-FD62-19CA36BB06D5}"/>
              </a:ext>
            </a:extLst>
          </p:cNvPr>
          <p:cNvGrpSpPr/>
          <p:nvPr/>
        </p:nvGrpSpPr>
        <p:grpSpPr>
          <a:xfrm>
            <a:off x="8761363" y="1740730"/>
            <a:ext cx="1573830" cy="492051"/>
            <a:chOff x="0" y="0"/>
            <a:chExt cx="1573828" cy="492050"/>
          </a:xfrm>
        </p:grpSpPr>
        <p:pic>
          <p:nvPicPr>
            <p:cNvPr id="15" name="Picture 83" descr="Picture 83">
              <a:extLst>
                <a:ext uri="{FF2B5EF4-FFF2-40B4-BE49-F238E27FC236}">
                  <a16:creationId xmlns:a16="http://schemas.microsoft.com/office/drawing/2014/main" id="{133C1E14-04CF-FFDE-086F-1E60DFB8A8FB}"/>
                </a:ext>
              </a:extLst>
            </p:cNvPr>
            <p:cNvPicPr>
              <a:picLocks noChangeAspect="1"/>
            </p:cNvPicPr>
            <p:nvPr/>
          </p:nvPicPr>
          <p:blipFill>
            <a:blip r:embed="rId6"/>
            <a:stretch>
              <a:fillRect/>
            </a:stretch>
          </p:blipFill>
          <p:spPr>
            <a:xfrm>
              <a:off x="0" y="0"/>
              <a:ext cx="347895" cy="492051"/>
            </a:xfrm>
            <a:prstGeom prst="rect">
              <a:avLst/>
            </a:prstGeom>
            <a:ln w="12700" cap="flat">
              <a:noFill/>
              <a:miter lim="400000"/>
            </a:ln>
            <a:effectLst/>
          </p:spPr>
        </p:pic>
        <p:sp>
          <p:nvSpPr>
            <p:cNvPr id="16" name="TextBox 84">
              <a:extLst>
                <a:ext uri="{FF2B5EF4-FFF2-40B4-BE49-F238E27FC236}">
                  <a16:creationId xmlns:a16="http://schemas.microsoft.com/office/drawing/2014/main" id="{79421DA2-56E4-898B-3CF3-1F5D797D3D32}"/>
                </a:ext>
              </a:extLst>
            </p:cNvPr>
            <p:cNvSpPr txBox="1"/>
            <p:nvPr/>
          </p:nvSpPr>
          <p:spPr>
            <a:xfrm>
              <a:off x="393614" y="3574"/>
              <a:ext cx="1180215" cy="4470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t>Risk Communication</a:t>
              </a:r>
            </a:p>
          </p:txBody>
        </p:sp>
      </p:grpSp>
      <p:pic>
        <p:nvPicPr>
          <p:cNvPr id="18" name="Picture 87" descr="Picture 87">
            <a:extLst>
              <a:ext uri="{FF2B5EF4-FFF2-40B4-BE49-F238E27FC236}">
                <a16:creationId xmlns:a16="http://schemas.microsoft.com/office/drawing/2014/main" id="{F8C9EB0B-EC01-9B9E-AB2F-A641D87B8F95}"/>
              </a:ext>
            </a:extLst>
          </p:cNvPr>
          <p:cNvPicPr>
            <a:picLocks noChangeAspect="1"/>
          </p:cNvPicPr>
          <p:nvPr/>
        </p:nvPicPr>
        <p:blipFill>
          <a:blip r:embed="rId7"/>
          <a:stretch>
            <a:fillRect/>
          </a:stretch>
        </p:blipFill>
        <p:spPr>
          <a:xfrm>
            <a:off x="4283488" y="1717980"/>
            <a:ext cx="347895" cy="492050"/>
          </a:xfrm>
          <a:prstGeom prst="rect">
            <a:avLst/>
          </a:prstGeom>
          <a:ln w="12700">
            <a:miter lim="400000"/>
          </a:ln>
        </p:spPr>
      </p:pic>
      <p:sp>
        <p:nvSpPr>
          <p:cNvPr id="19" name="Connector: Curved 33">
            <a:extLst>
              <a:ext uri="{FF2B5EF4-FFF2-40B4-BE49-F238E27FC236}">
                <a16:creationId xmlns:a16="http://schemas.microsoft.com/office/drawing/2014/main" id="{854439C8-9DDF-F911-9BBD-B92CEBCE361A}"/>
              </a:ext>
            </a:extLst>
          </p:cNvPr>
          <p:cNvSpPr/>
          <p:nvPr/>
        </p:nvSpPr>
        <p:spPr>
          <a:xfrm rot="5400000" flipH="1" flipV="1">
            <a:off x="8852837" y="1501319"/>
            <a:ext cx="311182" cy="1762940"/>
          </a:xfrm>
          <a:custGeom>
            <a:avLst/>
            <a:gdLst/>
            <a:ahLst/>
            <a:cxnLst>
              <a:cxn ang="0">
                <a:pos x="wd2" y="hd2"/>
              </a:cxn>
              <a:cxn ang="5400000">
                <a:pos x="wd2" y="hd2"/>
              </a:cxn>
              <a:cxn ang="10800000">
                <a:pos x="wd2" y="hd2"/>
              </a:cxn>
              <a:cxn ang="16200000">
                <a:pos x="wd2" y="hd2"/>
              </a:cxn>
            </a:cxnLst>
            <a:rect l="0" t="0" r="r" b="b"/>
            <a:pathLst>
              <a:path w="21600" h="21600" extrusionOk="0">
                <a:moveTo>
                  <a:pt x="20112" y="0"/>
                </a:moveTo>
                <a:cubicBezTo>
                  <a:pt x="10056" y="0"/>
                  <a:pt x="0" y="5400"/>
                  <a:pt x="0" y="10800"/>
                </a:cubicBezTo>
                <a:cubicBezTo>
                  <a:pt x="0" y="16200"/>
                  <a:pt x="10800" y="21600"/>
                  <a:pt x="21600" y="21600"/>
                </a:cubicBezTo>
              </a:path>
            </a:pathLst>
          </a:custGeom>
          <a:ln w="38100">
            <a:solidFill>
              <a:srgbClr val="000000"/>
            </a:solidFill>
            <a:miter/>
            <a:headEnd type="triangle"/>
            <a:tailEnd type="triangle"/>
          </a:ln>
        </p:spPr>
        <p:txBody>
          <a:bodyPr lIns="45719" rIns="45719" anchor="ctr"/>
          <a:lstStyle/>
          <a:p>
            <a:endParaRPr/>
          </a:p>
        </p:txBody>
      </p:sp>
      <p:sp>
        <p:nvSpPr>
          <p:cNvPr id="20" name="TextBox 42">
            <a:extLst>
              <a:ext uri="{FF2B5EF4-FFF2-40B4-BE49-F238E27FC236}">
                <a16:creationId xmlns:a16="http://schemas.microsoft.com/office/drawing/2014/main" id="{11FC1B4E-B1EB-76AC-F2BC-D8780DFFAC79}"/>
              </a:ext>
            </a:extLst>
          </p:cNvPr>
          <p:cNvSpPr txBox="1"/>
          <p:nvPr/>
        </p:nvSpPr>
        <p:spPr>
          <a:xfrm>
            <a:off x="2244489" y="5174522"/>
            <a:ext cx="2016633" cy="701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900">
                <a:latin typeface="+mj-lt"/>
                <a:ea typeface="+mj-ea"/>
                <a:cs typeface="+mj-cs"/>
                <a:sym typeface="Source Sans Pro Regular"/>
              </a:defRPr>
            </a:lvl1pPr>
          </a:lstStyle>
          <a:p>
            <a:r>
              <a:rPr dirty="0"/>
              <a:t>“We need staff for a mobile lab!”</a:t>
            </a:r>
          </a:p>
        </p:txBody>
      </p:sp>
      <p:pic>
        <p:nvPicPr>
          <p:cNvPr id="22" name="Picture 4" descr="Picture 4">
            <a:extLst>
              <a:ext uri="{FF2B5EF4-FFF2-40B4-BE49-F238E27FC236}">
                <a16:creationId xmlns:a16="http://schemas.microsoft.com/office/drawing/2014/main" id="{5F390982-9D49-E8B3-6D5C-99A2779E61EC}"/>
              </a:ext>
            </a:extLst>
          </p:cNvPr>
          <p:cNvPicPr>
            <a:picLocks noChangeAspect="1"/>
          </p:cNvPicPr>
          <p:nvPr/>
        </p:nvPicPr>
        <p:blipFill>
          <a:blip r:embed="rId8"/>
          <a:stretch>
            <a:fillRect/>
          </a:stretch>
        </p:blipFill>
        <p:spPr>
          <a:xfrm>
            <a:off x="8862186" y="1753876"/>
            <a:ext cx="181813" cy="481168"/>
          </a:xfrm>
          <a:prstGeom prst="rect">
            <a:avLst/>
          </a:prstGeom>
          <a:ln w="12700">
            <a:miter lim="400000"/>
          </a:ln>
        </p:spPr>
      </p:pic>
      <p:sp>
        <p:nvSpPr>
          <p:cNvPr id="23" name="TextBox 88">
            <a:extLst>
              <a:ext uri="{FF2B5EF4-FFF2-40B4-BE49-F238E27FC236}">
                <a16:creationId xmlns:a16="http://schemas.microsoft.com/office/drawing/2014/main" id="{05EAC8FA-92AD-50EE-65EF-53B177A735F6}"/>
              </a:ext>
            </a:extLst>
          </p:cNvPr>
          <p:cNvSpPr txBox="1"/>
          <p:nvPr/>
        </p:nvSpPr>
        <p:spPr>
          <a:xfrm>
            <a:off x="4551996" y="1790867"/>
            <a:ext cx="1457185" cy="447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617219">
              <a:defRPr sz="1200">
                <a:latin typeface="Myriad Web Pro"/>
                <a:ea typeface="Myriad Web Pro"/>
                <a:cs typeface="Myriad Web Pro"/>
                <a:sym typeface="Myriad Web Pro"/>
              </a:defRPr>
            </a:lvl1pPr>
          </a:lstStyle>
          <a:p>
            <a:r>
              <a:t>Infection Prevention and Control</a:t>
            </a:r>
          </a:p>
        </p:txBody>
      </p:sp>
      <p:sp>
        <p:nvSpPr>
          <p:cNvPr id="24" name="Connector: Curved 89">
            <a:extLst>
              <a:ext uri="{FF2B5EF4-FFF2-40B4-BE49-F238E27FC236}">
                <a16:creationId xmlns:a16="http://schemas.microsoft.com/office/drawing/2014/main" id="{2926F9A0-993A-D2F6-36DC-D26F83AEBE91}"/>
              </a:ext>
            </a:extLst>
          </p:cNvPr>
          <p:cNvSpPr/>
          <p:nvPr/>
        </p:nvSpPr>
        <p:spPr>
          <a:xfrm rot="5400000" flipH="1" flipV="1">
            <a:off x="5355875" y="1549892"/>
            <a:ext cx="311182" cy="1762940"/>
          </a:xfrm>
          <a:custGeom>
            <a:avLst/>
            <a:gdLst/>
            <a:ahLst/>
            <a:cxnLst>
              <a:cxn ang="0">
                <a:pos x="wd2" y="hd2"/>
              </a:cxn>
              <a:cxn ang="5400000">
                <a:pos x="wd2" y="hd2"/>
              </a:cxn>
              <a:cxn ang="10800000">
                <a:pos x="wd2" y="hd2"/>
              </a:cxn>
              <a:cxn ang="16200000">
                <a:pos x="wd2" y="hd2"/>
              </a:cxn>
            </a:cxnLst>
            <a:rect l="0" t="0" r="r" b="b"/>
            <a:pathLst>
              <a:path w="21600" h="21600" extrusionOk="0">
                <a:moveTo>
                  <a:pt x="20112" y="0"/>
                </a:moveTo>
                <a:cubicBezTo>
                  <a:pt x="10056" y="0"/>
                  <a:pt x="0" y="5400"/>
                  <a:pt x="0" y="10800"/>
                </a:cubicBezTo>
                <a:cubicBezTo>
                  <a:pt x="0" y="16200"/>
                  <a:pt x="10800" y="21600"/>
                  <a:pt x="21600" y="21600"/>
                </a:cubicBezTo>
              </a:path>
            </a:pathLst>
          </a:custGeom>
          <a:ln w="38100">
            <a:solidFill>
              <a:srgbClr val="000000"/>
            </a:solidFill>
            <a:miter/>
            <a:headEnd type="triangle"/>
            <a:tailEnd type="triangle"/>
          </a:ln>
        </p:spPr>
        <p:txBody>
          <a:bodyPr lIns="45719" rIns="45719" anchor="ctr"/>
          <a:lstStyle/>
          <a:p>
            <a:endParaRPr/>
          </a:p>
        </p:txBody>
      </p:sp>
      <p:sp>
        <p:nvSpPr>
          <p:cNvPr id="25" name="TextBox 50">
            <a:extLst>
              <a:ext uri="{FF2B5EF4-FFF2-40B4-BE49-F238E27FC236}">
                <a16:creationId xmlns:a16="http://schemas.microsoft.com/office/drawing/2014/main" id="{EFA7BA11-DA41-D07A-1213-D6C80F0F82FE}"/>
              </a:ext>
            </a:extLst>
          </p:cNvPr>
          <p:cNvSpPr txBox="1"/>
          <p:nvPr/>
        </p:nvSpPr>
        <p:spPr>
          <a:xfrm>
            <a:off x="4492788" y="5174522"/>
            <a:ext cx="3309821" cy="701041"/>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900">
                <a:latin typeface="+mj-lt"/>
                <a:ea typeface="+mj-ea"/>
                <a:cs typeface="+mj-cs"/>
                <a:sym typeface="Source Sans Pro Regular"/>
              </a:defRPr>
            </a:lvl1pPr>
          </a:lstStyle>
          <a:p>
            <a:r>
              <a:rPr dirty="0"/>
              <a:t>“There’s a suspected outbreak in rural area.”</a:t>
            </a:r>
          </a:p>
        </p:txBody>
      </p:sp>
      <p:sp>
        <p:nvSpPr>
          <p:cNvPr id="26" name="TextBox 56">
            <a:extLst>
              <a:ext uri="{FF2B5EF4-FFF2-40B4-BE49-F238E27FC236}">
                <a16:creationId xmlns:a16="http://schemas.microsoft.com/office/drawing/2014/main" id="{2B53509F-98C0-9B40-D9EA-15664B72519A}"/>
              </a:ext>
            </a:extLst>
          </p:cNvPr>
          <p:cNvSpPr txBox="1"/>
          <p:nvPr/>
        </p:nvSpPr>
        <p:spPr>
          <a:xfrm>
            <a:off x="8135798" y="5174522"/>
            <a:ext cx="3327214" cy="701041"/>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900">
                <a:latin typeface="+mj-lt"/>
                <a:ea typeface="+mj-ea"/>
                <a:cs typeface="+mj-cs"/>
                <a:sym typeface="Source Sans Pro Regular"/>
              </a:defRPr>
            </a:lvl1pPr>
          </a:lstStyle>
          <a:p>
            <a:r>
              <a:rPr dirty="0"/>
              <a:t>“Rumors in the community are making case finding difficult.”</a:t>
            </a:r>
          </a:p>
        </p:txBody>
      </p:sp>
      <p:sp>
        <p:nvSpPr>
          <p:cNvPr id="27" name="TextBox 81">
            <a:extLst>
              <a:ext uri="{FF2B5EF4-FFF2-40B4-BE49-F238E27FC236}">
                <a16:creationId xmlns:a16="http://schemas.microsoft.com/office/drawing/2014/main" id="{060C3B78-E318-2980-B81F-3C5DE6A6D85E}"/>
              </a:ext>
            </a:extLst>
          </p:cNvPr>
          <p:cNvSpPr txBox="1"/>
          <p:nvPr/>
        </p:nvSpPr>
        <p:spPr>
          <a:xfrm>
            <a:off x="10699763" y="1756758"/>
            <a:ext cx="1150095" cy="447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defTabSz="617219">
              <a:defRPr sz="1200">
                <a:latin typeface="Myriad Web Pro"/>
                <a:ea typeface="Myriad Web Pro"/>
                <a:cs typeface="Myriad Web Pro"/>
                <a:sym typeface="Myriad Web Pro"/>
              </a:defRPr>
            </a:pPr>
            <a:r>
              <a:t>WASH</a:t>
            </a:r>
          </a:p>
          <a:p>
            <a:pPr defTabSz="617219">
              <a:defRPr sz="1200">
                <a:latin typeface="Myriad Web Pro"/>
                <a:ea typeface="Myriad Web Pro"/>
                <a:cs typeface="Myriad Web Pro"/>
                <a:sym typeface="Myriad Web Pro"/>
              </a:defRPr>
            </a:pPr>
            <a:r>
              <a:t> specialist</a:t>
            </a:r>
          </a:p>
        </p:txBody>
      </p:sp>
      <p:pic>
        <p:nvPicPr>
          <p:cNvPr id="28" name="Graphic 88" descr="Graphic 88">
            <a:extLst>
              <a:ext uri="{FF2B5EF4-FFF2-40B4-BE49-F238E27FC236}">
                <a16:creationId xmlns:a16="http://schemas.microsoft.com/office/drawing/2014/main" id="{3B43965A-E50D-B9CC-4434-3543126DD35D}"/>
              </a:ext>
            </a:extLst>
          </p:cNvPr>
          <p:cNvPicPr>
            <a:picLocks noChangeAspect="1"/>
          </p:cNvPicPr>
          <p:nvPr/>
        </p:nvPicPr>
        <p:blipFill>
          <a:blip r:embed="rId9"/>
          <a:stretch>
            <a:fillRect/>
          </a:stretch>
        </p:blipFill>
        <p:spPr>
          <a:xfrm>
            <a:off x="10317480" y="1729586"/>
            <a:ext cx="377644" cy="491378"/>
          </a:xfrm>
          <a:prstGeom prst="rect">
            <a:avLst/>
          </a:prstGeom>
          <a:ln w="12700">
            <a:miter lim="400000"/>
          </a:ln>
        </p:spPr>
      </p:pic>
      <p:sp>
        <p:nvSpPr>
          <p:cNvPr id="29" name="TextBox 85">
            <a:extLst>
              <a:ext uri="{FF2B5EF4-FFF2-40B4-BE49-F238E27FC236}">
                <a16:creationId xmlns:a16="http://schemas.microsoft.com/office/drawing/2014/main" id="{BA6E00D3-C4FA-5C54-B756-DCF43C64B4E2}"/>
              </a:ext>
            </a:extLst>
          </p:cNvPr>
          <p:cNvSpPr txBox="1"/>
          <p:nvPr/>
        </p:nvSpPr>
        <p:spPr>
          <a:xfrm>
            <a:off x="530825" y="1779408"/>
            <a:ext cx="1083908"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defTabSz="1097280">
              <a:defRPr sz="2100">
                <a:latin typeface="+mj-lt"/>
                <a:ea typeface="+mj-ea"/>
                <a:cs typeface="+mj-cs"/>
                <a:sym typeface="Source Sans Pro Regular"/>
              </a:defRPr>
            </a:lvl1pPr>
          </a:lstStyle>
          <a:p>
            <a:r>
              <a:rPr sz="2400" dirty="0"/>
              <a:t>Roles:</a:t>
            </a:r>
          </a:p>
        </p:txBody>
      </p:sp>
      <p:sp>
        <p:nvSpPr>
          <p:cNvPr id="30" name="TextBox 64">
            <a:extLst>
              <a:ext uri="{FF2B5EF4-FFF2-40B4-BE49-F238E27FC236}">
                <a16:creationId xmlns:a16="http://schemas.microsoft.com/office/drawing/2014/main" id="{189889D4-D873-7782-322B-BD0632528518}"/>
              </a:ext>
            </a:extLst>
          </p:cNvPr>
          <p:cNvSpPr txBox="1"/>
          <p:nvPr/>
        </p:nvSpPr>
        <p:spPr>
          <a:xfrm>
            <a:off x="530825" y="5097612"/>
            <a:ext cx="1899257" cy="461665"/>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defTabSz="1097280">
              <a:defRPr sz="2000">
                <a:latin typeface="+mj-lt"/>
                <a:ea typeface="+mj-ea"/>
                <a:cs typeface="+mj-cs"/>
                <a:sym typeface="Source Sans Pro Regular"/>
              </a:defRPr>
            </a:lvl1pPr>
          </a:lstStyle>
          <a:p>
            <a:r>
              <a:rPr sz="2400" dirty="0"/>
              <a:t>Situation:</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13</a:t>
            </a:fld>
            <a:endParaRPr/>
          </a:p>
        </p:txBody>
      </p:sp>
      <p:grpSp>
        <p:nvGrpSpPr>
          <p:cNvPr id="376" name="Group 70"/>
          <p:cNvGrpSpPr/>
          <p:nvPr/>
        </p:nvGrpSpPr>
        <p:grpSpPr>
          <a:xfrm>
            <a:off x="1642945" y="1740737"/>
            <a:ext cx="1377020" cy="492052"/>
            <a:chOff x="0" y="0"/>
            <a:chExt cx="1377019" cy="492051"/>
          </a:xfrm>
        </p:grpSpPr>
        <p:pic>
          <p:nvPicPr>
            <p:cNvPr id="374" name="Picture 71" descr="Picture 71"/>
            <p:cNvPicPr>
              <a:picLocks noChangeAspect="1"/>
            </p:cNvPicPr>
            <p:nvPr/>
          </p:nvPicPr>
          <p:blipFill>
            <a:blip r:embed="rId2"/>
            <a:stretch>
              <a:fillRect/>
            </a:stretch>
          </p:blipFill>
          <p:spPr>
            <a:xfrm>
              <a:off x="0" y="0"/>
              <a:ext cx="347895" cy="492052"/>
            </a:xfrm>
            <a:prstGeom prst="rect">
              <a:avLst/>
            </a:prstGeom>
            <a:ln w="12700" cap="flat">
              <a:noFill/>
              <a:miter lim="400000"/>
            </a:ln>
            <a:effectLst/>
          </p:spPr>
        </p:pic>
        <p:sp>
          <p:nvSpPr>
            <p:cNvPr id="375" name="TextBox 72"/>
            <p:cNvSpPr txBox="1"/>
            <p:nvPr/>
          </p:nvSpPr>
          <p:spPr>
            <a:xfrm>
              <a:off x="352601" y="110988"/>
              <a:ext cx="1024419" cy="2692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rPr dirty="0"/>
                <a:t>Epidemiology</a:t>
              </a:r>
            </a:p>
          </p:txBody>
        </p:sp>
      </p:grpSp>
      <p:grpSp>
        <p:nvGrpSpPr>
          <p:cNvPr id="379" name="Group 73"/>
          <p:cNvGrpSpPr/>
          <p:nvPr/>
        </p:nvGrpSpPr>
        <p:grpSpPr>
          <a:xfrm>
            <a:off x="7344164" y="1740729"/>
            <a:ext cx="1429977" cy="492051"/>
            <a:chOff x="0" y="0"/>
            <a:chExt cx="1429975" cy="492050"/>
          </a:xfrm>
        </p:grpSpPr>
        <p:pic>
          <p:nvPicPr>
            <p:cNvPr id="377" name="Picture 74" descr="Picture 74"/>
            <p:cNvPicPr>
              <a:picLocks noChangeAspect="1"/>
            </p:cNvPicPr>
            <p:nvPr/>
          </p:nvPicPr>
          <p:blipFill>
            <a:blip r:embed="rId3"/>
            <a:stretch>
              <a:fillRect/>
            </a:stretch>
          </p:blipFill>
          <p:spPr>
            <a:xfrm>
              <a:off x="0" y="0"/>
              <a:ext cx="347895" cy="492051"/>
            </a:xfrm>
            <a:prstGeom prst="rect">
              <a:avLst/>
            </a:prstGeom>
            <a:ln w="12700" cap="flat">
              <a:noFill/>
              <a:miter lim="400000"/>
            </a:ln>
            <a:effectLst/>
          </p:spPr>
        </p:pic>
        <p:sp>
          <p:nvSpPr>
            <p:cNvPr id="378" name="TextBox 75"/>
            <p:cNvSpPr txBox="1"/>
            <p:nvPr/>
          </p:nvSpPr>
          <p:spPr>
            <a:xfrm>
              <a:off x="393614" y="3573"/>
              <a:ext cx="1036362" cy="4470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t>Social Mobilization</a:t>
              </a:r>
            </a:p>
          </p:txBody>
        </p:sp>
      </p:grpSp>
      <p:grpSp>
        <p:nvGrpSpPr>
          <p:cNvPr id="382" name="Group 76"/>
          <p:cNvGrpSpPr/>
          <p:nvPr/>
        </p:nvGrpSpPr>
        <p:grpSpPr>
          <a:xfrm>
            <a:off x="3035057" y="1740737"/>
            <a:ext cx="1235424" cy="492052"/>
            <a:chOff x="0" y="0"/>
            <a:chExt cx="1235422" cy="492051"/>
          </a:xfrm>
        </p:grpSpPr>
        <p:pic>
          <p:nvPicPr>
            <p:cNvPr id="380" name="Picture 77" descr="Picture 77"/>
            <p:cNvPicPr>
              <a:picLocks noChangeAspect="1"/>
            </p:cNvPicPr>
            <p:nvPr/>
          </p:nvPicPr>
          <p:blipFill>
            <a:blip r:embed="rId4"/>
            <a:stretch>
              <a:fillRect/>
            </a:stretch>
          </p:blipFill>
          <p:spPr>
            <a:xfrm>
              <a:off x="0" y="0"/>
              <a:ext cx="347895" cy="492052"/>
            </a:xfrm>
            <a:prstGeom prst="rect">
              <a:avLst/>
            </a:prstGeom>
            <a:ln w="12700" cap="flat">
              <a:noFill/>
              <a:miter lim="400000"/>
            </a:ln>
            <a:effectLst/>
          </p:spPr>
        </p:pic>
        <p:sp>
          <p:nvSpPr>
            <p:cNvPr id="381" name="TextBox 78"/>
            <p:cNvSpPr txBox="1"/>
            <p:nvPr/>
          </p:nvSpPr>
          <p:spPr>
            <a:xfrm>
              <a:off x="348789" y="110988"/>
              <a:ext cx="886634" cy="2692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t>Laboratory</a:t>
              </a:r>
            </a:p>
          </p:txBody>
        </p:sp>
      </p:grpSp>
      <p:grpSp>
        <p:nvGrpSpPr>
          <p:cNvPr id="385" name="Group 79"/>
          <p:cNvGrpSpPr/>
          <p:nvPr/>
        </p:nvGrpSpPr>
        <p:grpSpPr>
          <a:xfrm>
            <a:off x="5961610" y="1740741"/>
            <a:ext cx="1429979" cy="492052"/>
            <a:chOff x="0" y="0"/>
            <a:chExt cx="1429978" cy="492051"/>
          </a:xfrm>
        </p:grpSpPr>
        <p:pic>
          <p:nvPicPr>
            <p:cNvPr id="383" name="Picture 80" descr="Picture 80"/>
            <p:cNvPicPr>
              <a:picLocks noChangeAspect="1"/>
            </p:cNvPicPr>
            <p:nvPr/>
          </p:nvPicPr>
          <p:blipFill>
            <a:blip r:embed="rId5"/>
            <a:stretch>
              <a:fillRect/>
            </a:stretch>
          </p:blipFill>
          <p:spPr>
            <a:xfrm>
              <a:off x="0" y="0"/>
              <a:ext cx="347895" cy="492052"/>
            </a:xfrm>
            <a:prstGeom prst="rect">
              <a:avLst/>
            </a:prstGeom>
            <a:ln w="12700" cap="flat">
              <a:noFill/>
              <a:miter lim="400000"/>
            </a:ln>
            <a:effectLst/>
          </p:spPr>
        </p:pic>
        <p:sp>
          <p:nvSpPr>
            <p:cNvPr id="384" name="TextBox 81"/>
            <p:cNvSpPr txBox="1"/>
            <p:nvPr/>
          </p:nvSpPr>
          <p:spPr>
            <a:xfrm>
              <a:off x="393616" y="3575"/>
              <a:ext cx="1036363" cy="4470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t>Case Management</a:t>
              </a:r>
            </a:p>
          </p:txBody>
        </p:sp>
      </p:grpSp>
      <p:grpSp>
        <p:nvGrpSpPr>
          <p:cNvPr id="388" name="Group 82"/>
          <p:cNvGrpSpPr/>
          <p:nvPr/>
        </p:nvGrpSpPr>
        <p:grpSpPr>
          <a:xfrm>
            <a:off x="8761363" y="1740730"/>
            <a:ext cx="1573830" cy="492051"/>
            <a:chOff x="0" y="0"/>
            <a:chExt cx="1573828" cy="492050"/>
          </a:xfrm>
        </p:grpSpPr>
        <p:pic>
          <p:nvPicPr>
            <p:cNvPr id="386" name="Picture 83" descr="Picture 83"/>
            <p:cNvPicPr>
              <a:picLocks noChangeAspect="1"/>
            </p:cNvPicPr>
            <p:nvPr/>
          </p:nvPicPr>
          <p:blipFill>
            <a:blip r:embed="rId6"/>
            <a:stretch>
              <a:fillRect/>
            </a:stretch>
          </p:blipFill>
          <p:spPr>
            <a:xfrm>
              <a:off x="0" y="0"/>
              <a:ext cx="347895" cy="492051"/>
            </a:xfrm>
            <a:prstGeom prst="rect">
              <a:avLst/>
            </a:prstGeom>
            <a:ln w="12700" cap="flat">
              <a:noFill/>
              <a:miter lim="400000"/>
            </a:ln>
            <a:effectLst/>
          </p:spPr>
        </p:pic>
        <p:sp>
          <p:nvSpPr>
            <p:cNvPr id="387" name="TextBox 84"/>
            <p:cNvSpPr txBox="1"/>
            <p:nvPr/>
          </p:nvSpPr>
          <p:spPr>
            <a:xfrm>
              <a:off x="393614" y="3574"/>
              <a:ext cx="1180215" cy="4470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t>Risk Communication</a:t>
              </a:r>
            </a:p>
          </p:txBody>
        </p:sp>
      </p:grpSp>
      <p:sp>
        <p:nvSpPr>
          <p:cNvPr id="389" name="TextBox 85"/>
          <p:cNvSpPr txBox="1"/>
          <p:nvPr/>
        </p:nvSpPr>
        <p:spPr>
          <a:xfrm>
            <a:off x="530825" y="1779408"/>
            <a:ext cx="1083908"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defTabSz="1097280">
              <a:defRPr sz="2100">
                <a:latin typeface="+mj-lt"/>
                <a:ea typeface="+mj-ea"/>
                <a:cs typeface="+mj-cs"/>
                <a:sym typeface="Source Sans Pro Regular"/>
              </a:defRPr>
            </a:lvl1pPr>
          </a:lstStyle>
          <a:p>
            <a:r>
              <a:rPr sz="2400" dirty="0"/>
              <a:t>Roles:</a:t>
            </a:r>
          </a:p>
        </p:txBody>
      </p:sp>
      <p:pic>
        <p:nvPicPr>
          <p:cNvPr id="390" name="Picture 87" descr="Picture 87"/>
          <p:cNvPicPr>
            <a:picLocks noChangeAspect="1"/>
          </p:cNvPicPr>
          <p:nvPr/>
        </p:nvPicPr>
        <p:blipFill>
          <a:blip r:embed="rId7"/>
          <a:stretch>
            <a:fillRect/>
          </a:stretch>
        </p:blipFill>
        <p:spPr>
          <a:xfrm>
            <a:off x="4283488" y="1717980"/>
            <a:ext cx="347895" cy="492050"/>
          </a:xfrm>
          <a:prstGeom prst="rect">
            <a:avLst/>
          </a:prstGeom>
          <a:ln w="12700">
            <a:miter lim="400000"/>
          </a:ln>
        </p:spPr>
      </p:pic>
      <p:sp>
        <p:nvSpPr>
          <p:cNvPr id="391" name="Connector: Curved 33"/>
          <p:cNvSpPr/>
          <p:nvPr/>
        </p:nvSpPr>
        <p:spPr>
          <a:xfrm rot="5400000" flipH="1" flipV="1">
            <a:off x="8852837" y="1501319"/>
            <a:ext cx="311182" cy="1762940"/>
          </a:xfrm>
          <a:custGeom>
            <a:avLst/>
            <a:gdLst/>
            <a:ahLst/>
            <a:cxnLst>
              <a:cxn ang="0">
                <a:pos x="wd2" y="hd2"/>
              </a:cxn>
              <a:cxn ang="5400000">
                <a:pos x="wd2" y="hd2"/>
              </a:cxn>
              <a:cxn ang="10800000">
                <a:pos x="wd2" y="hd2"/>
              </a:cxn>
              <a:cxn ang="16200000">
                <a:pos x="wd2" y="hd2"/>
              </a:cxn>
            </a:cxnLst>
            <a:rect l="0" t="0" r="r" b="b"/>
            <a:pathLst>
              <a:path w="21600" h="21600" extrusionOk="0">
                <a:moveTo>
                  <a:pt x="20112" y="0"/>
                </a:moveTo>
                <a:cubicBezTo>
                  <a:pt x="10056" y="0"/>
                  <a:pt x="0" y="5400"/>
                  <a:pt x="0" y="10800"/>
                </a:cubicBezTo>
                <a:cubicBezTo>
                  <a:pt x="0" y="16200"/>
                  <a:pt x="10800" y="21600"/>
                  <a:pt x="21600" y="21600"/>
                </a:cubicBezTo>
              </a:path>
            </a:pathLst>
          </a:custGeom>
          <a:ln w="38100">
            <a:solidFill>
              <a:srgbClr val="000000"/>
            </a:solidFill>
            <a:miter/>
            <a:headEnd type="triangle"/>
            <a:tailEnd type="triangle"/>
          </a:ln>
        </p:spPr>
        <p:txBody>
          <a:bodyPr lIns="45719" rIns="45719" anchor="ctr"/>
          <a:lstStyle/>
          <a:p>
            <a:endParaRPr/>
          </a:p>
        </p:txBody>
      </p:sp>
      <p:sp>
        <p:nvSpPr>
          <p:cNvPr id="392" name="TextBox 34"/>
          <p:cNvSpPr txBox="1"/>
          <p:nvPr/>
        </p:nvSpPr>
        <p:spPr>
          <a:xfrm>
            <a:off x="530825" y="2792580"/>
            <a:ext cx="2534771"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defTabSz="1097280">
              <a:defRPr sz="2100">
                <a:latin typeface="+mj-lt"/>
                <a:ea typeface="+mj-ea"/>
                <a:cs typeface="+mj-cs"/>
                <a:sym typeface="Source Sans Pro Regular"/>
              </a:defRPr>
            </a:lvl1pPr>
          </a:lstStyle>
          <a:p>
            <a:r>
              <a:rPr sz="2400" dirty="0"/>
              <a:t>Examples of RRT composition:</a:t>
            </a:r>
          </a:p>
        </p:txBody>
      </p:sp>
      <p:sp>
        <p:nvSpPr>
          <p:cNvPr id="393" name="TextBox 42"/>
          <p:cNvSpPr txBox="1"/>
          <p:nvPr/>
        </p:nvSpPr>
        <p:spPr>
          <a:xfrm>
            <a:off x="2244489" y="5174522"/>
            <a:ext cx="2016633" cy="701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900">
                <a:latin typeface="+mj-lt"/>
                <a:ea typeface="+mj-ea"/>
                <a:cs typeface="+mj-cs"/>
                <a:sym typeface="Source Sans Pro Regular"/>
              </a:defRPr>
            </a:lvl1pPr>
          </a:lstStyle>
          <a:p>
            <a:r>
              <a:rPr dirty="0"/>
              <a:t>“We need staff for a mobile lab!”</a:t>
            </a:r>
          </a:p>
        </p:txBody>
      </p:sp>
      <p:grpSp>
        <p:nvGrpSpPr>
          <p:cNvPr id="402" name="Group 15"/>
          <p:cNvGrpSpPr/>
          <p:nvPr/>
        </p:nvGrpSpPr>
        <p:grpSpPr>
          <a:xfrm>
            <a:off x="2417091" y="3174427"/>
            <a:ext cx="1557881" cy="1758376"/>
            <a:chOff x="0" y="0"/>
            <a:chExt cx="1557879" cy="1758374"/>
          </a:xfrm>
        </p:grpSpPr>
        <p:pic>
          <p:nvPicPr>
            <p:cNvPr id="394" name="Picture 51" descr="Picture 51"/>
            <p:cNvPicPr>
              <a:picLocks noChangeAspect="1"/>
            </p:cNvPicPr>
            <p:nvPr/>
          </p:nvPicPr>
          <p:blipFill>
            <a:blip r:embed="rId8"/>
            <a:stretch>
              <a:fillRect/>
            </a:stretch>
          </p:blipFill>
          <p:spPr>
            <a:xfrm>
              <a:off x="543753" y="0"/>
              <a:ext cx="465487" cy="658368"/>
            </a:xfrm>
            <a:prstGeom prst="rect">
              <a:avLst/>
            </a:prstGeom>
            <a:ln w="12700" cap="flat">
              <a:noFill/>
              <a:miter lim="400000"/>
            </a:ln>
            <a:effectLst/>
          </p:spPr>
        </p:pic>
        <p:pic>
          <p:nvPicPr>
            <p:cNvPr id="395" name="Picture 52" descr="Picture 52"/>
            <p:cNvPicPr>
              <a:picLocks noChangeAspect="1"/>
            </p:cNvPicPr>
            <p:nvPr/>
          </p:nvPicPr>
          <p:blipFill>
            <a:blip r:embed="rId4"/>
            <a:stretch>
              <a:fillRect/>
            </a:stretch>
          </p:blipFill>
          <p:spPr>
            <a:xfrm>
              <a:off x="0" y="1100006"/>
              <a:ext cx="465487" cy="658369"/>
            </a:xfrm>
            <a:prstGeom prst="rect">
              <a:avLst/>
            </a:prstGeom>
            <a:ln w="12700" cap="flat">
              <a:noFill/>
              <a:miter lim="400000"/>
            </a:ln>
            <a:effectLst/>
          </p:spPr>
        </p:pic>
        <p:pic>
          <p:nvPicPr>
            <p:cNvPr id="396" name="Picture 53" descr="Picture 53"/>
            <p:cNvPicPr>
              <a:picLocks noChangeAspect="1"/>
            </p:cNvPicPr>
            <p:nvPr/>
          </p:nvPicPr>
          <p:blipFill>
            <a:blip r:embed="rId9"/>
            <a:stretch>
              <a:fillRect/>
            </a:stretch>
          </p:blipFill>
          <p:spPr>
            <a:xfrm>
              <a:off x="1092393" y="1100006"/>
              <a:ext cx="465488" cy="658369"/>
            </a:xfrm>
            <a:prstGeom prst="rect">
              <a:avLst/>
            </a:prstGeom>
            <a:ln w="12700" cap="flat">
              <a:noFill/>
              <a:miter lim="400000"/>
            </a:ln>
            <a:effectLst/>
          </p:spPr>
        </p:pic>
        <p:grpSp>
          <p:nvGrpSpPr>
            <p:cNvPr id="401" name="Group 11"/>
            <p:cNvGrpSpPr/>
            <p:nvPr/>
          </p:nvGrpSpPr>
          <p:grpSpPr>
            <a:xfrm>
              <a:off x="227857" y="661094"/>
              <a:ext cx="1099329" cy="438912"/>
              <a:chOff x="0" y="0"/>
              <a:chExt cx="1099327" cy="438910"/>
            </a:xfrm>
          </p:grpSpPr>
          <p:sp>
            <p:nvSpPr>
              <p:cNvPr id="397" name="Straight Connector 57"/>
              <p:cNvSpPr/>
              <p:nvPr/>
            </p:nvSpPr>
            <p:spPr>
              <a:xfrm>
                <a:off x="549909" y="0"/>
                <a:ext cx="1" cy="219455"/>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a:p>
            </p:txBody>
          </p:sp>
          <p:sp>
            <p:nvSpPr>
              <p:cNvPr id="398" name="Straight Connector 58"/>
              <p:cNvSpPr/>
              <p:nvPr/>
            </p:nvSpPr>
            <p:spPr>
              <a:xfrm flipH="1" flipV="1">
                <a:off x="0" y="219455"/>
                <a:ext cx="1097281" cy="1"/>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a:p>
            </p:txBody>
          </p:sp>
          <p:sp>
            <p:nvSpPr>
              <p:cNvPr id="399" name="Straight Connector 59"/>
              <p:cNvSpPr/>
              <p:nvPr/>
            </p:nvSpPr>
            <p:spPr>
              <a:xfrm flipH="1">
                <a:off x="1269" y="219455"/>
                <a:ext cx="1" cy="219456"/>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a:p>
            </p:txBody>
          </p:sp>
          <p:sp>
            <p:nvSpPr>
              <p:cNvPr id="400" name="Straight Connector 60"/>
              <p:cNvSpPr/>
              <p:nvPr/>
            </p:nvSpPr>
            <p:spPr>
              <a:xfrm>
                <a:off x="1099327" y="219455"/>
                <a:ext cx="1" cy="219456"/>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a:p>
            </p:txBody>
          </p:sp>
        </p:grpSp>
      </p:grpSp>
      <p:sp>
        <p:nvSpPr>
          <p:cNvPr id="403" name="TextBox 64"/>
          <p:cNvSpPr txBox="1"/>
          <p:nvPr/>
        </p:nvSpPr>
        <p:spPr>
          <a:xfrm>
            <a:off x="530825" y="5097612"/>
            <a:ext cx="1899257" cy="461665"/>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defTabSz="1097280">
              <a:defRPr sz="2000">
                <a:latin typeface="+mj-lt"/>
                <a:ea typeface="+mj-ea"/>
                <a:cs typeface="+mj-cs"/>
                <a:sym typeface="Source Sans Pro Regular"/>
              </a:defRPr>
            </a:lvl1pPr>
          </a:lstStyle>
          <a:p>
            <a:r>
              <a:rPr sz="2400" dirty="0"/>
              <a:t>Situation:</a:t>
            </a:r>
          </a:p>
        </p:txBody>
      </p:sp>
      <p:grpSp>
        <p:nvGrpSpPr>
          <p:cNvPr id="412" name="Group 2"/>
          <p:cNvGrpSpPr/>
          <p:nvPr/>
        </p:nvGrpSpPr>
        <p:grpSpPr>
          <a:xfrm>
            <a:off x="9008428" y="3221566"/>
            <a:ext cx="1568592" cy="1744061"/>
            <a:chOff x="0" y="0"/>
            <a:chExt cx="1568591" cy="1744060"/>
          </a:xfrm>
        </p:grpSpPr>
        <p:pic>
          <p:nvPicPr>
            <p:cNvPr id="404" name="Picture 35" descr="Picture 35"/>
            <p:cNvPicPr>
              <a:picLocks noChangeAspect="1"/>
            </p:cNvPicPr>
            <p:nvPr/>
          </p:nvPicPr>
          <p:blipFill>
            <a:blip r:embed="rId3"/>
            <a:stretch>
              <a:fillRect/>
            </a:stretch>
          </p:blipFill>
          <p:spPr>
            <a:xfrm>
              <a:off x="545859" y="-1"/>
              <a:ext cx="465488" cy="658370"/>
            </a:xfrm>
            <a:prstGeom prst="rect">
              <a:avLst/>
            </a:prstGeom>
            <a:ln w="12700" cap="flat">
              <a:noFill/>
              <a:miter lim="400000"/>
            </a:ln>
            <a:effectLst/>
          </p:spPr>
        </p:pic>
        <p:pic>
          <p:nvPicPr>
            <p:cNvPr id="405" name="Picture 36" descr="Picture 36"/>
            <p:cNvPicPr>
              <a:picLocks noChangeAspect="1"/>
            </p:cNvPicPr>
            <p:nvPr/>
          </p:nvPicPr>
          <p:blipFill>
            <a:blip r:embed="rId2"/>
            <a:stretch>
              <a:fillRect/>
            </a:stretch>
          </p:blipFill>
          <p:spPr>
            <a:xfrm>
              <a:off x="-1" y="1085692"/>
              <a:ext cx="465487" cy="658369"/>
            </a:xfrm>
            <a:prstGeom prst="rect">
              <a:avLst/>
            </a:prstGeom>
            <a:ln w="12700" cap="flat">
              <a:noFill/>
              <a:miter lim="400000"/>
            </a:ln>
            <a:effectLst/>
          </p:spPr>
        </p:pic>
        <p:pic>
          <p:nvPicPr>
            <p:cNvPr id="406" name="Picture 38" descr="Picture 38"/>
            <p:cNvPicPr>
              <a:picLocks noChangeAspect="1"/>
            </p:cNvPicPr>
            <p:nvPr/>
          </p:nvPicPr>
          <p:blipFill>
            <a:blip r:embed="rId3"/>
            <a:stretch>
              <a:fillRect/>
            </a:stretch>
          </p:blipFill>
          <p:spPr>
            <a:xfrm>
              <a:off x="1103104" y="1085692"/>
              <a:ext cx="465487" cy="658369"/>
            </a:xfrm>
            <a:prstGeom prst="rect">
              <a:avLst/>
            </a:prstGeom>
            <a:ln w="12700" cap="flat">
              <a:noFill/>
              <a:miter lim="400000"/>
            </a:ln>
            <a:effectLst/>
          </p:spPr>
        </p:pic>
        <p:sp>
          <p:nvSpPr>
            <p:cNvPr id="407" name="Straight Connector 66"/>
            <p:cNvSpPr/>
            <p:nvPr/>
          </p:nvSpPr>
          <p:spPr>
            <a:xfrm flipH="1">
              <a:off x="779872" y="648395"/>
              <a:ext cx="1" cy="438912"/>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a:p>
          </p:txBody>
        </p:sp>
        <p:sp>
          <p:nvSpPr>
            <p:cNvPr id="408" name="Straight Connector 67"/>
            <p:cNvSpPr/>
            <p:nvPr/>
          </p:nvSpPr>
          <p:spPr>
            <a:xfrm flipH="1" flipV="1">
              <a:off x="229962" y="867851"/>
              <a:ext cx="1097282" cy="1"/>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a:p>
          </p:txBody>
        </p:sp>
        <p:sp>
          <p:nvSpPr>
            <p:cNvPr id="409" name="Straight Connector 68"/>
            <p:cNvSpPr/>
            <p:nvPr/>
          </p:nvSpPr>
          <p:spPr>
            <a:xfrm flipH="1">
              <a:off x="231232" y="867851"/>
              <a:ext cx="1" cy="219456"/>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a:p>
          </p:txBody>
        </p:sp>
        <p:sp>
          <p:nvSpPr>
            <p:cNvPr id="410" name="Straight Connector 69"/>
            <p:cNvSpPr/>
            <p:nvPr/>
          </p:nvSpPr>
          <p:spPr>
            <a:xfrm>
              <a:off x="1329290" y="867851"/>
              <a:ext cx="1" cy="219456"/>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a:p>
          </p:txBody>
        </p:sp>
        <p:pic>
          <p:nvPicPr>
            <p:cNvPr id="411" name="Picture 4" descr="Picture 4"/>
            <p:cNvPicPr>
              <a:picLocks noChangeAspect="1"/>
            </p:cNvPicPr>
            <p:nvPr/>
          </p:nvPicPr>
          <p:blipFill>
            <a:blip r:embed="rId10"/>
            <a:stretch>
              <a:fillRect/>
            </a:stretch>
          </p:blipFill>
          <p:spPr>
            <a:xfrm>
              <a:off x="663921" y="1091329"/>
              <a:ext cx="268623" cy="635497"/>
            </a:xfrm>
            <a:prstGeom prst="rect">
              <a:avLst/>
            </a:prstGeom>
            <a:ln w="12700" cap="flat">
              <a:noFill/>
              <a:miter lim="400000"/>
            </a:ln>
            <a:effectLst/>
          </p:spPr>
        </p:pic>
      </p:grpSp>
      <p:pic>
        <p:nvPicPr>
          <p:cNvPr id="413" name="Picture 4" descr="Picture 4"/>
          <p:cNvPicPr>
            <a:picLocks noChangeAspect="1"/>
          </p:cNvPicPr>
          <p:nvPr/>
        </p:nvPicPr>
        <p:blipFill>
          <a:blip r:embed="rId10"/>
          <a:stretch>
            <a:fillRect/>
          </a:stretch>
        </p:blipFill>
        <p:spPr>
          <a:xfrm>
            <a:off x="8862186" y="1753876"/>
            <a:ext cx="181813" cy="481168"/>
          </a:xfrm>
          <a:prstGeom prst="rect">
            <a:avLst/>
          </a:prstGeom>
          <a:ln w="12700">
            <a:miter lim="400000"/>
          </a:ln>
        </p:spPr>
      </p:pic>
      <p:sp>
        <p:nvSpPr>
          <p:cNvPr id="414" name="TextBox 88"/>
          <p:cNvSpPr txBox="1"/>
          <p:nvPr/>
        </p:nvSpPr>
        <p:spPr>
          <a:xfrm>
            <a:off x="4551996" y="1790867"/>
            <a:ext cx="1457185" cy="447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617219">
              <a:defRPr sz="1200">
                <a:latin typeface="Myriad Web Pro"/>
                <a:ea typeface="Myriad Web Pro"/>
                <a:cs typeface="Myriad Web Pro"/>
                <a:sym typeface="Myriad Web Pro"/>
              </a:defRPr>
            </a:lvl1pPr>
          </a:lstStyle>
          <a:p>
            <a:r>
              <a:t>Infection Prevention and Control</a:t>
            </a:r>
          </a:p>
        </p:txBody>
      </p:sp>
      <p:sp>
        <p:nvSpPr>
          <p:cNvPr id="415" name="Connector: Curved 89"/>
          <p:cNvSpPr/>
          <p:nvPr/>
        </p:nvSpPr>
        <p:spPr>
          <a:xfrm rot="5400000" flipH="1" flipV="1">
            <a:off x="5355875" y="1549892"/>
            <a:ext cx="311182" cy="1762940"/>
          </a:xfrm>
          <a:custGeom>
            <a:avLst/>
            <a:gdLst/>
            <a:ahLst/>
            <a:cxnLst>
              <a:cxn ang="0">
                <a:pos x="wd2" y="hd2"/>
              </a:cxn>
              <a:cxn ang="5400000">
                <a:pos x="wd2" y="hd2"/>
              </a:cxn>
              <a:cxn ang="10800000">
                <a:pos x="wd2" y="hd2"/>
              </a:cxn>
              <a:cxn ang="16200000">
                <a:pos x="wd2" y="hd2"/>
              </a:cxn>
            </a:cxnLst>
            <a:rect l="0" t="0" r="r" b="b"/>
            <a:pathLst>
              <a:path w="21600" h="21600" extrusionOk="0">
                <a:moveTo>
                  <a:pt x="20112" y="0"/>
                </a:moveTo>
                <a:cubicBezTo>
                  <a:pt x="10056" y="0"/>
                  <a:pt x="0" y="5400"/>
                  <a:pt x="0" y="10800"/>
                </a:cubicBezTo>
                <a:cubicBezTo>
                  <a:pt x="0" y="16200"/>
                  <a:pt x="10800" y="21600"/>
                  <a:pt x="21600" y="21600"/>
                </a:cubicBezTo>
              </a:path>
            </a:pathLst>
          </a:custGeom>
          <a:ln w="38100">
            <a:solidFill>
              <a:srgbClr val="000000"/>
            </a:solidFill>
            <a:miter/>
            <a:headEnd type="triangle"/>
            <a:tailEnd type="triangle"/>
          </a:ln>
        </p:spPr>
        <p:txBody>
          <a:bodyPr lIns="45719" rIns="45719" anchor="ctr"/>
          <a:lstStyle/>
          <a:p>
            <a:endParaRPr/>
          </a:p>
        </p:txBody>
      </p:sp>
      <p:grpSp>
        <p:nvGrpSpPr>
          <p:cNvPr id="424" name="Group 3"/>
          <p:cNvGrpSpPr/>
          <p:nvPr/>
        </p:nvGrpSpPr>
        <p:grpSpPr>
          <a:xfrm>
            <a:off x="5370323" y="3207370"/>
            <a:ext cx="1586818" cy="1741023"/>
            <a:chOff x="0" y="0"/>
            <a:chExt cx="1586817" cy="1741022"/>
          </a:xfrm>
        </p:grpSpPr>
        <p:pic>
          <p:nvPicPr>
            <p:cNvPr id="416" name="Picture 43" descr="Picture 43"/>
            <p:cNvPicPr>
              <a:picLocks noChangeAspect="1"/>
            </p:cNvPicPr>
            <p:nvPr/>
          </p:nvPicPr>
          <p:blipFill>
            <a:blip r:embed="rId2"/>
            <a:stretch>
              <a:fillRect/>
            </a:stretch>
          </p:blipFill>
          <p:spPr>
            <a:xfrm>
              <a:off x="569223" y="0"/>
              <a:ext cx="465488" cy="658369"/>
            </a:xfrm>
            <a:prstGeom prst="rect">
              <a:avLst/>
            </a:prstGeom>
            <a:ln w="12700" cap="flat">
              <a:noFill/>
              <a:miter lim="400000"/>
            </a:ln>
            <a:effectLst/>
          </p:spPr>
        </p:pic>
        <p:pic>
          <p:nvPicPr>
            <p:cNvPr id="417" name="Picture 45" descr="Picture 45"/>
            <p:cNvPicPr>
              <a:picLocks noChangeAspect="1"/>
            </p:cNvPicPr>
            <p:nvPr/>
          </p:nvPicPr>
          <p:blipFill>
            <a:blip r:embed="rId5"/>
            <a:stretch>
              <a:fillRect/>
            </a:stretch>
          </p:blipFill>
          <p:spPr>
            <a:xfrm>
              <a:off x="569777" y="1073037"/>
              <a:ext cx="465487" cy="658369"/>
            </a:xfrm>
            <a:prstGeom prst="rect">
              <a:avLst/>
            </a:prstGeom>
            <a:ln w="12700" cap="flat">
              <a:noFill/>
              <a:miter lim="400000"/>
            </a:ln>
            <a:effectLst/>
          </p:spPr>
        </p:pic>
        <p:pic>
          <p:nvPicPr>
            <p:cNvPr id="418" name="Picture 46" descr="Picture 46"/>
            <p:cNvPicPr>
              <a:picLocks noChangeAspect="1"/>
            </p:cNvPicPr>
            <p:nvPr/>
          </p:nvPicPr>
          <p:blipFill>
            <a:blip r:embed="rId4"/>
            <a:stretch>
              <a:fillRect/>
            </a:stretch>
          </p:blipFill>
          <p:spPr>
            <a:xfrm>
              <a:off x="1121330" y="1073037"/>
              <a:ext cx="465487" cy="658369"/>
            </a:xfrm>
            <a:prstGeom prst="rect">
              <a:avLst/>
            </a:prstGeom>
            <a:ln w="12700" cap="flat">
              <a:noFill/>
              <a:miter lim="400000"/>
            </a:ln>
            <a:effectLst/>
          </p:spPr>
        </p:pic>
        <p:sp>
          <p:nvSpPr>
            <p:cNvPr id="419" name="Straight Connector 61"/>
            <p:cNvSpPr/>
            <p:nvPr/>
          </p:nvSpPr>
          <p:spPr>
            <a:xfrm flipH="1">
              <a:off x="803236" y="634531"/>
              <a:ext cx="1" cy="438913"/>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a:p>
          </p:txBody>
        </p:sp>
        <p:sp>
          <p:nvSpPr>
            <p:cNvPr id="420" name="Straight Connector 62"/>
            <p:cNvSpPr/>
            <p:nvPr/>
          </p:nvSpPr>
          <p:spPr>
            <a:xfrm flipH="1" flipV="1">
              <a:off x="253326" y="853987"/>
              <a:ext cx="1097281" cy="1"/>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a:p>
          </p:txBody>
        </p:sp>
        <p:sp>
          <p:nvSpPr>
            <p:cNvPr id="421" name="Straight Connector 63"/>
            <p:cNvSpPr/>
            <p:nvPr/>
          </p:nvSpPr>
          <p:spPr>
            <a:xfrm flipH="1">
              <a:off x="254595" y="853987"/>
              <a:ext cx="1" cy="219457"/>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a:p>
          </p:txBody>
        </p:sp>
        <p:sp>
          <p:nvSpPr>
            <p:cNvPr id="422" name="Straight Connector 65"/>
            <p:cNvSpPr/>
            <p:nvPr/>
          </p:nvSpPr>
          <p:spPr>
            <a:xfrm>
              <a:off x="1352653" y="853987"/>
              <a:ext cx="1" cy="219457"/>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a:p>
          </p:txBody>
        </p:sp>
        <p:pic>
          <p:nvPicPr>
            <p:cNvPr id="423" name="Graphic 88" descr="Graphic 88"/>
            <p:cNvPicPr>
              <a:picLocks noChangeAspect="1"/>
            </p:cNvPicPr>
            <p:nvPr/>
          </p:nvPicPr>
          <p:blipFill>
            <a:blip r:embed="rId11"/>
            <a:stretch>
              <a:fillRect/>
            </a:stretch>
          </p:blipFill>
          <p:spPr>
            <a:xfrm>
              <a:off x="-1" y="1079050"/>
              <a:ext cx="502749" cy="661973"/>
            </a:xfrm>
            <a:prstGeom prst="rect">
              <a:avLst/>
            </a:prstGeom>
            <a:ln w="12700" cap="flat">
              <a:noFill/>
              <a:miter lim="400000"/>
            </a:ln>
            <a:effectLst/>
          </p:spPr>
        </p:pic>
      </p:grpSp>
      <p:sp>
        <p:nvSpPr>
          <p:cNvPr id="425" name="TextBox 50"/>
          <p:cNvSpPr txBox="1"/>
          <p:nvPr/>
        </p:nvSpPr>
        <p:spPr>
          <a:xfrm>
            <a:off x="4492788" y="5174522"/>
            <a:ext cx="3309821" cy="701041"/>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900">
                <a:latin typeface="+mj-lt"/>
                <a:ea typeface="+mj-ea"/>
                <a:cs typeface="+mj-cs"/>
                <a:sym typeface="Source Sans Pro Regular"/>
              </a:defRPr>
            </a:lvl1pPr>
          </a:lstStyle>
          <a:p>
            <a:r>
              <a:rPr dirty="0"/>
              <a:t>“There’s a suspected outbreak in rural area.”</a:t>
            </a:r>
          </a:p>
        </p:txBody>
      </p:sp>
      <p:sp>
        <p:nvSpPr>
          <p:cNvPr id="426" name="TextBox 56"/>
          <p:cNvSpPr txBox="1"/>
          <p:nvPr/>
        </p:nvSpPr>
        <p:spPr>
          <a:xfrm>
            <a:off x="8135798" y="5174522"/>
            <a:ext cx="3327214" cy="701041"/>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900">
                <a:latin typeface="+mj-lt"/>
                <a:ea typeface="+mj-ea"/>
                <a:cs typeface="+mj-cs"/>
                <a:sym typeface="Source Sans Pro Regular"/>
              </a:defRPr>
            </a:lvl1pPr>
          </a:lstStyle>
          <a:p>
            <a:r>
              <a:rPr dirty="0"/>
              <a:t>“Rumors in the community are making case finding difficult.”</a:t>
            </a:r>
          </a:p>
        </p:txBody>
      </p:sp>
      <p:sp>
        <p:nvSpPr>
          <p:cNvPr id="427" name="TextBox 81"/>
          <p:cNvSpPr txBox="1"/>
          <p:nvPr/>
        </p:nvSpPr>
        <p:spPr>
          <a:xfrm>
            <a:off x="10699763" y="1756758"/>
            <a:ext cx="1150095" cy="447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defTabSz="617219">
              <a:defRPr sz="1200">
                <a:latin typeface="Myriad Web Pro"/>
                <a:ea typeface="Myriad Web Pro"/>
                <a:cs typeface="Myriad Web Pro"/>
                <a:sym typeface="Myriad Web Pro"/>
              </a:defRPr>
            </a:pPr>
            <a:r>
              <a:t>WASH</a:t>
            </a:r>
          </a:p>
          <a:p>
            <a:pPr defTabSz="617219">
              <a:defRPr sz="1200">
                <a:latin typeface="Myriad Web Pro"/>
                <a:ea typeface="Myriad Web Pro"/>
                <a:cs typeface="Myriad Web Pro"/>
                <a:sym typeface="Myriad Web Pro"/>
              </a:defRPr>
            </a:pPr>
            <a:r>
              <a:t> specialist</a:t>
            </a:r>
          </a:p>
        </p:txBody>
      </p:sp>
      <p:pic>
        <p:nvPicPr>
          <p:cNvPr id="428" name="Graphic 88" descr="Graphic 88"/>
          <p:cNvPicPr>
            <a:picLocks noChangeAspect="1"/>
          </p:cNvPicPr>
          <p:nvPr/>
        </p:nvPicPr>
        <p:blipFill>
          <a:blip r:embed="rId11"/>
          <a:stretch>
            <a:fillRect/>
          </a:stretch>
        </p:blipFill>
        <p:spPr>
          <a:xfrm>
            <a:off x="10317480" y="1729586"/>
            <a:ext cx="377644" cy="491378"/>
          </a:xfrm>
          <a:prstGeom prst="rect">
            <a:avLst/>
          </a:prstGeom>
          <a:ln w="12700">
            <a:miter lim="400000"/>
          </a:ln>
        </p:spPr>
      </p:pic>
      <p:sp>
        <p:nvSpPr>
          <p:cNvPr id="430" name="Title 8"/>
          <p:cNvSpPr txBox="1">
            <a:spLocks noGrp="1"/>
          </p:cNvSpPr>
          <p:nvPr>
            <p:ph type="title"/>
          </p:nvPr>
        </p:nvSpPr>
        <p:spPr>
          <a:xfrm>
            <a:off x="391400" y="-81767"/>
            <a:ext cx="10610898" cy="1428147"/>
          </a:xfrm>
          <a:prstGeom prst="rect">
            <a:avLst/>
          </a:prstGeom>
          <a:ln w="12700">
            <a:miter lim="400000"/>
          </a:ln>
        </p:spPr>
        <p:txBody>
          <a:bodyPr lIns="45719" tIns="45720" rIns="45719" bIns="45720" anchor="ctr">
            <a:normAutofit/>
          </a:bodyPr>
          <a:lstStyle/>
          <a:p>
            <a:r>
              <a:rPr sz="3200" b="1" dirty="0">
                <a:solidFill>
                  <a:srgbClr val="002060"/>
                </a:solidFill>
              </a:rPr>
              <a:t>Examples of RRT roles and composition in the</a:t>
            </a:r>
            <a:r>
              <a:rPr lang="hu-HU" sz="3200" b="1" dirty="0">
                <a:solidFill>
                  <a:srgbClr val="002060"/>
                </a:solidFill>
              </a:rPr>
              <a:t> </a:t>
            </a:r>
            <a:r>
              <a:rPr sz="3200" b="1" dirty="0">
                <a:solidFill>
                  <a:srgbClr val="002060"/>
                </a:solidFill>
              </a:rPr>
              <a:t>context of foodborne disease outbreak</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40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4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fill="hold" grpId="3" nodeType="clickEffect">
                                  <p:stCondLst>
                                    <p:cond delay="0"/>
                                  </p:stCondLst>
                                  <p:iterate>
                                    <p:tmAbs val="0"/>
                                  </p:iterate>
                                  <p:childTnLst>
                                    <p:set>
                                      <p:cBhvr>
                                        <p:cTn id="14" fill="hold"/>
                                        <p:tgtEl>
                                          <p:spTgt spid="412"/>
                                        </p:tgtEl>
                                        <p:attrNameLst>
                                          <p:attrName>style.visibility</p:attrName>
                                        </p:attrNameLst>
                                      </p:cBhvr>
                                      <p:to>
                                        <p:strVal val="visible"/>
                                      </p:to>
                                    </p:set>
                                    <p:animEffect transition="in" filter="fade">
                                      <p:cBhvr>
                                        <p:cTn id="15" dur="500"/>
                                        <p:tgtEl>
                                          <p:spTgt spid="4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2" grpId="1" animBg="1" advAuto="0"/>
      <p:bldP spid="412" grpId="3" animBg="1" advAuto="0"/>
      <p:bldP spid="424" grpId="2"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14</a:t>
            </a:fld>
            <a:endParaRPr/>
          </a:p>
        </p:txBody>
      </p:sp>
      <p:sp>
        <p:nvSpPr>
          <p:cNvPr id="433" name="Title 1"/>
          <p:cNvSpPr txBox="1">
            <a:spLocks noGrp="1"/>
          </p:cNvSpPr>
          <p:nvPr>
            <p:ph type="title"/>
          </p:nvPr>
        </p:nvSpPr>
        <p:spPr>
          <a:xfrm>
            <a:off x="218265" y="-55689"/>
            <a:ext cx="4766299" cy="774224"/>
          </a:xfrm>
          <a:prstGeom prst="rect">
            <a:avLst/>
          </a:prstGeom>
        </p:spPr>
        <p:txBody>
          <a:bodyPr/>
          <a:lstStyle/>
          <a:p>
            <a:r>
              <a:rPr b="1" dirty="0"/>
              <a:t>RRTs are adaptable</a:t>
            </a:r>
          </a:p>
        </p:txBody>
      </p:sp>
      <p:sp>
        <p:nvSpPr>
          <p:cNvPr id="434" name="Content Placeholder 2"/>
          <p:cNvSpPr txBox="1">
            <a:spLocks noGrp="1"/>
          </p:cNvSpPr>
          <p:nvPr>
            <p:ph type="body" idx="1"/>
          </p:nvPr>
        </p:nvSpPr>
        <p:spPr>
          <a:xfrm>
            <a:off x="1129024" y="838384"/>
            <a:ext cx="9910804" cy="545072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indent="0" hangingPunct="0">
              <a:buSzTx/>
              <a:buNone/>
            </a:pPr>
            <a:r>
              <a:rPr b="1" dirty="0">
                <a:solidFill>
                  <a:srgbClr val="C00000"/>
                </a:solidFill>
                <a:cs typeface="Calibri"/>
                <a:sym typeface="Calibri"/>
              </a:rPr>
              <a:t>Remember that:</a:t>
            </a:r>
            <a:br>
              <a:rPr lang="hu-HU" dirty="0">
                <a:cs typeface="Calibri"/>
                <a:sym typeface="Calibri"/>
              </a:rPr>
            </a:br>
            <a:r>
              <a:rPr dirty="0">
                <a:cs typeface="Calibri"/>
                <a:sym typeface="Calibri"/>
              </a:rPr>
              <a:t>Not every expertise needs to be represented on an RRT. The size and composition of a given team depends on type of emergency, level of risk, resources, and geographic coverage. </a:t>
            </a:r>
          </a:p>
          <a:p>
            <a:pPr marL="0" indent="0" hangingPunct="0">
              <a:buSzTx/>
              <a:buNone/>
            </a:pPr>
            <a:endParaRPr dirty="0">
              <a:cs typeface="Calibri"/>
              <a:sym typeface="Calibri"/>
            </a:endParaRPr>
          </a:p>
          <a:p>
            <a:pPr marL="0" indent="0" hangingPunct="0">
              <a:buSzTx/>
              <a:buNone/>
            </a:pPr>
            <a:r>
              <a:rPr b="1" dirty="0">
                <a:solidFill>
                  <a:srgbClr val="C00000"/>
                </a:solidFill>
                <a:cs typeface="Calibri"/>
                <a:sym typeface="Calibri"/>
              </a:rPr>
              <a:t>Teams in the field can be supplemented through collaboration with specialized/expert teams back at headquarters such as:</a:t>
            </a:r>
            <a:endParaRPr dirty="0">
              <a:cs typeface="Calibri"/>
              <a:sym typeface="Calibri"/>
            </a:endParaRPr>
          </a:p>
          <a:p>
            <a:pPr marL="342900" lvl="1" indent="-342900" defTabSz="914400" hangingPunct="0">
              <a:lnSpc>
                <a:spcPct val="100000"/>
              </a:lnSpc>
              <a:spcBef>
                <a:spcPts val="0"/>
              </a:spcBef>
              <a:buClr>
                <a:srgbClr val="C00000"/>
              </a:buClr>
              <a:buSzTx/>
            </a:pPr>
            <a:r>
              <a:rPr dirty="0">
                <a:cs typeface="Calibri"/>
                <a:sym typeface="Calibri"/>
              </a:rPr>
              <a:t>Psychosocial support experts</a:t>
            </a:r>
          </a:p>
          <a:p>
            <a:pPr marL="342900" lvl="1" indent="-342900" defTabSz="914400" hangingPunct="0">
              <a:lnSpc>
                <a:spcPct val="100000"/>
              </a:lnSpc>
              <a:spcBef>
                <a:spcPts val="0"/>
              </a:spcBef>
              <a:buClr>
                <a:srgbClr val="C00000"/>
              </a:buClr>
              <a:buSzTx/>
            </a:pPr>
            <a:r>
              <a:rPr dirty="0">
                <a:cs typeface="Calibri"/>
                <a:sym typeface="Calibri"/>
              </a:rPr>
              <a:t>Hazardous material teams</a:t>
            </a:r>
          </a:p>
          <a:p>
            <a:pPr marL="342900" lvl="1" indent="-342900" defTabSz="914400" hangingPunct="0">
              <a:lnSpc>
                <a:spcPct val="100000"/>
              </a:lnSpc>
              <a:spcBef>
                <a:spcPts val="0"/>
              </a:spcBef>
              <a:buClr>
                <a:srgbClr val="C00000"/>
              </a:buClr>
              <a:buSzTx/>
            </a:pPr>
            <a:r>
              <a:rPr dirty="0">
                <a:cs typeface="Calibri"/>
                <a:sym typeface="Calibri"/>
              </a:rPr>
              <a:t>Vector control experts</a:t>
            </a:r>
          </a:p>
          <a:p>
            <a:pPr marL="342900" lvl="1" indent="-342900" defTabSz="914400" hangingPunct="0">
              <a:lnSpc>
                <a:spcPct val="100000"/>
              </a:lnSpc>
              <a:spcBef>
                <a:spcPts val="0"/>
              </a:spcBef>
              <a:buClr>
                <a:srgbClr val="C00000"/>
              </a:buClr>
              <a:buSzTx/>
            </a:pPr>
            <a:r>
              <a:rPr dirty="0">
                <a:cs typeface="Calibri"/>
                <a:sym typeface="Calibri"/>
              </a:rPr>
              <a:t>Media expert</a:t>
            </a:r>
          </a:p>
          <a:p>
            <a:pPr marL="342900" lvl="1" indent="-342900" defTabSz="914400" hangingPunct="0">
              <a:lnSpc>
                <a:spcPct val="100000"/>
              </a:lnSpc>
              <a:spcBef>
                <a:spcPts val="0"/>
              </a:spcBef>
              <a:buClr>
                <a:srgbClr val="C00000"/>
              </a:buClr>
              <a:buSzTx/>
            </a:pPr>
            <a:r>
              <a:rPr dirty="0">
                <a:cs typeface="Calibri"/>
                <a:sym typeface="Calibri"/>
              </a:rPr>
              <a:t>Search and rescue teams</a:t>
            </a:r>
          </a:p>
          <a:p>
            <a:pPr marL="342900" lvl="1" indent="-342900" defTabSz="914400" hangingPunct="0">
              <a:lnSpc>
                <a:spcPct val="100000"/>
              </a:lnSpc>
              <a:spcBef>
                <a:spcPts val="0"/>
              </a:spcBef>
              <a:buClr>
                <a:srgbClr val="C00000"/>
              </a:buClr>
              <a:buSzTx/>
            </a:pPr>
            <a:r>
              <a:rPr dirty="0">
                <a:cs typeface="Calibri"/>
                <a:sym typeface="Calibri"/>
              </a:rPr>
              <a:t>Nutrition specialists</a:t>
            </a:r>
          </a:p>
          <a:p>
            <a:pPr marL="342900" lvl="1" indent="-342900" defTabSz="914400" hangingPunct="0">
              <a:lnSpc>
                <a:spcPct val="100000"/>
              </a:lnSpc>
              <a:spcBef>
                <a:spcPts val="0"/>
              </a:spcBef>
              <a:buClr>
                <a:srgbClr val="C00000"/>
              </a:buClr>
              <a:buSzTx/>
            </a:pPr>
            <a:r>
              <a:rPr dirty="0">
                <a:cs typeface="Calibri"/>
                <a:sym typeface="Calibri"/>
              </a:rPr>
              <a:t>Burial teams</a:t>
            </a:r>
          </a:p>
          <a:p>
            <a:pPr marL="342900" lvl="1" indent="-342900" defTabSz="914400" hangingPunct="0">
              <a:lnSpc>
                <a:spcPct val="100000"/>
              </a:lnSpc>
              <a:spcBef>
                <a:spcPts val="0"/>
              </a:spcBef>
              <a:buClr>
                <a:srgbClr val="C00000"/>
              </a:buClr>
              <a:buSzTx/>
            </a:pPr>
            <a:r>
              <a:rPr dirty="0">
                <a:cs typeface="Calibri"/>
                <a:sym typeface="Calibri"/>
              </a:rPr>
              <a:t>Etc.</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15</a:t>
            </a:fld>
            <a:endParaRPr/>
          </a:p>
        </p:txBody>
      </p:sp>
      <p:sp>
        <p:nvSpPr>
          <p:cNvPr id="438" name="Google Shape;300;p7"/>
          <p:cNvSpPr txBox="1">
            <a:spLocks noGrp="1"/>
          </p:cNvSpPr>
          <p:nvPr>
            <p:ph type="body" sz="half" idx="1"/>
          </p:nvPr>
        </p:nvSpPr>
        <p:spPr>
          <a:xfrm>
            <a:off x="538044" y="1743209"/>
            <a:ext cx="11347453" cy="1870076"/>
          </a:xfrm>
          <a:prstGeom prst="rect">
            <a:avLst/>
          </a:prstGeom>
        </p:spPr>
        <p:txBody>
          <a:bodyPr lIns="179999" tIns="179999" rIns="179999" bIns="179999"/>
          <a:lstStyle>
            <a:lvl1pPr>
              <a:defRPr sz="3200"/>
            </a:lvl1pPr>
          </a:lstStyle>
          <a:p>
            <a:r>
              <a:rPr b="1" dirty="0"/>
              <a:t>3. Practicing with </a:t>
            </a:r>
            <a:br>
              <a:rPr lang="hu-HU" b="1" dirty="0"/>
            </a:br>
            <a:r>
              <a:rPr b="1" dirty="0"/>
              <a:t>a scenario</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16</a:t>
            </a:fld>
            <a:endParaRPr/>
          </a:p>
        </p:txBody>
      </p:sp>
      <p:sp>
        <p:nvSpPr>
          <p:cNvPr id="441" name="Google Shape;300;p7"/>
          <p:cNvSpPr txBox="1">
            <a:spLocks noGrp="1"/>
          </p:cNvSpPr>
          <p:nvPr>
            <p:ph type="body" sz="half" idx="1"/>
          </p:nvPr>
        </p:nvSpPr>
        <p:spPr>
          <a:xfrm>
            <a:off x="4273551" y="1529296"/>
            <a:ext cx="7529515" cy="3238648"/>
          </a:xfrm>
          <a:prstGeom prst="rect">
            <a:avLst/>
          </a:prstGeom>
        </p:spPr>
        <p:txBody>
          <a:bodyPr lIns="179999" tIns="179999" rIns="179999" bIns="179999" anchor="ctr"/>
          <a:lstStyle/>
          <a:p>
            <a:pPr marL="0" indent="0">
              <a:buSzTx/>
              <a:buNone/>
              <a:defRPr sz="2700">
                <a:solidFill>
                  <a:srgbClr val="951D19"/>
                </a:solidFill>
              </a:defRPr>
            </a:pPr>
            <a:endParaRPr dirty="0">
              <a:solidFill>
                <a:srgbClr val="C00000"/>
              </a:solidFill>
            </a:endParaRPr>
          </a:p>
          <a:p>
            <a:pPr marL="0" indent="0">
              <a:buSzTx/>
              <a:buNone/>
              <a:defRPr sz="2700">
                <a:solidFill>
                  <a:srgbClr val="951D19"/>
                </a:solidFill>
              </a:defRPr>
            </a:pPr>
            <a:r>
              <a:rPr b="1" dirty="0">
                <a:solidFill>
                  <a:srgbClr val="C00000"/>
                </a:solidFill>
              </a:rPr>
              <a:t>Depending on the time available to you, you may choose to cover</a:t>
            </a:r>
            <a:r>
              <a:rPr lang="en-GB" b="1" dirty="0">
                <a:solidFill>
                  <a:srgbClr val="C00000"/>
                </a:solidFill>
              </a:rPr>
              <a:t> all or some </a:t>
            </a:r>
            <a:r>
              <a:rPr b="1" dirty="0">
                <a:solidFill>
                  <a:srgbClr val="C00000"/>
                </a:solidFill>
              </a:rPr>
              <a:t>of the 3 scenarios below.</a:t>
            </a:r>
          </a:p>
        </p:txBody>
      </p:sp>
      <p:sp>
        <p:nvSpPr>
          <p:cNvPr id="442" name="TextBox 5"/>
          <p:cNvSpPr txBox="1"/>
          <p:nvPr/>
        </p:nvSpPr>
        <p:spPr>
          <a:xfrm>
            <a:off x="321738" y="604508"/>
            <a:ext cx="3353890"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Note to </a:t>
            </a:r>
            <a:br>
              <a:rPr lang="hu-HU" b="1" dirty="0"/>
            </a:br>
            <a:r>
              <a:rPr b="1" dirty="0"/>
              <a:t>facilitators</a:t>
            </a:r>
          </a:p>
        </p:txBody>
      </p:sp>
      <p:sp>
        <p:nvSpPr>
          <p:cNvPr id="444" name="Rounded Rectangle 3"/>
          <p:cNvSpPr/>
          <p:nvPr/>
        </p:nvSpPr>
        <p:spPr>
          <a:xfrm flipV="1">
            <a:off x="388935" y="1681727"/>
            <a:ext cx="1976512" cy="11112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17</a:t>
            </a:fld>
            <a:endParaRPr/>
          </a:p>
        </p:txBody>
      </p:sp>
      <p:sp>
        <p:nvSpPr>
          <p:cNvPr id="447" name="Title 1"/>
          <p:cNvSpPr txBox="1">
            <a:spLocks noGrp="1"/>
          </p:cNvSpPr>
          <p:nvPr>
            <p:ph type="title"/>
          </p:nvPr>
        </p:nvSpPr>
        <p:spPr>
          <a:xfrm>
            <a:off x="248866" y="-11299"/>
            <a:ext cx="3571876" cy="646113"/>
          </a:xfrm>
          <a:prstGeom prst="rect">
            <a:avLst/>
          </a:prstGeom>
        </p:spPr>
        <p:txBody>
          <a:bodyPr/>
          <a:lstStyle/>
          <a:p>
            <a:r>
              <a:rPr b="1" dirty="0"/>
              <a:t>Scenario 1</a:t>
            </a:r>
          </a:p>
        </p:txBody>
      </p:sp>
      <p:pic>
        <p:nvPicPr>
          <p:cNvPr id="448" name="Picture 2" descr="Picture 2"/>
          <p:cNvPicPr>
            <a:picLocks noChangeAspect="1"/>
          </p:cNvPicPr>
          <p:nvPr/>
        </p:nvPicPr>
        <p:blipFill>
          <a:blip r:embed="rId2"/>
          <a:srcRect l="31481" t="4011" r="28395" b="57406"/>
          <a:stretch>
            <a:fillRect/>
          </a:stretch>
        </p:blipFill>
        <p:spPr>
          <a:xfrm>
            <a:off x="8154696" y="2205632"/>
            <a:ext cx="2548473" cy="2446870"/>
          </a:xfrm>
          <a:prstGeom prst="rect">
            <a:avLst/>
          </a:prstGeom>
          <a:ln w="12700">
            <a:miter lim="400000"/>
          </a:ln>
        </p:spPr>
      </p:pic>
      <p:sp>
        <p:nvSpPr>
          <p:cNvPr id="2" name="Szövegdoboz 1">
            <a:extLst>
              <a:ext uri="{FF2B5EF4-FFF2-40B4-BE49-F238E27FC236}">
                <a16:creationId xmlns:a16="http://schemas.microsoft.com/office/drawing/2014/main" id="{8F459B7E-05E4-8A41-7432-47404292225F}"/>
              </a:ext>
            </a:extLst>
          </p:cNvPr>
          <p:cNvSpPr txBox="1"/>
          <p:nvPr/>
        </p:nvSpPr>
        <p:spPr>
          <a:xfrm>
            <a:off x="1488830" y="1706880"/>
            <a:ext cx="6303889" cy="382155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indent="0" algn="just" defTabSz="216992">
              <a:lnSpc>
                <a:spcPct val="90000"/>
              </a:lnSpc>
              <a:spcBef>
                <a:spcPts val="200"/>
              </a:spcBef>
              <a:buClr>
                <a:srgbClr val="65A000"/>
              </a:buClr>
              <a:buSzTx/>
              <a:buNone/>
              <a:defRPr sz="2000">
                <a:solidFill>
                  <a:srgbClr val="000000"/>
                </a:solidFill>
              </a:defRPr>
            </a:pPr>
            <a:r>
              <a:rPr lang="en-US" sz="2400" dirty="0">
                <a:latin typeface="+mj-lt"/>
              </a:rPr>
              <a:t>On March 20, the national government received notification of a suspected COVID-19 case in a small town outside of the capital city. </a:t>
            </a:r>
          </a:p>
          <a:p>
            <a:pPr marL="0" indent="0" algn="just" defTabSz="216992">
              <a:lnSpc>
                <a:spcPct val="90000"/>
              </a:lnSpc>
              <a:spcBef>
                <a:spcPts val="200"/>
              </a:spcBef>
              <a:buClr>
                <a:srgbClr val="65A000"/>
              </a:buClr>
              <a:buSzTx/>
              <a:buNone/>
              <a:defRPr sz="2000">
                <a:solidFill>
                  <a:srgbClr val="000000"/>
                </a:solidFill>
              </a:defRPr>
            </a:pPr>
            <a:endParaRPr lang="en-US" sz="2400" dirty="0">
              <a:latin typeface="+mj-lt"/>
            </a:endParaRPr>
          </a:p>
          <a:p>
            <a:pPr marL="0" indent="0" algn="just" defTabSz="216992">
              <a:lnSpc>
                <a:spcPct val="90000"/>
              </a:lnSpc>
              <a:spcBef>
                <a:spcPts val="200"/>
              </a:spcBef>
              <a:buClr>
                <a:srgbClr val="65A000"/>
              </a:buClr>
              <a:buSzTx/>
              <a:buNone/>
              <a:defRPr sz="2000">
                <a:solidFill>
                  <a:srgbClr val="000000"/>
                </a:solidFill>
              </a:defRPr>
            </a:pPr>
            <a:r>
              <a:rPr lang="en-US" sz="2400" dirty="0">
                <a:latin typeface="+mj-lt"/>
              </a:rPr>
              <a:t>Local officials have mobilized their own staff but identified several response needs and are requesting assistance from the national RRT. </a:t>
            </a:r>
          </a:p>
          <a:p>
            <a:pPr marL="0" indent="0" algn="just" defTabSz="216992">
              <a:lnSpc>
                <a:spcPct val="90000"/>
              </a:lnSpc>
              <a:spcBef>
                <a:spcPts val="200"/>
              </a:spcBef>
              <a:buClr>
                <a:srgbClr val="65A000"/>
              </a:buClr>
              <a:buSzTx/>
              <a:buNone/>
              <a:defRPr sz="2000">
                <a:solidFill>
                  <a:srgbClr val="000000"/>
                </a:solidFill>
              </a:defRPr>
            </a:pPr>
            <a:endParaRPr lang="en-US" sz="2400" dirty="0">
              <a:latin typeface="+mj-lt"/>
            </a:endParaRPr>
          </a:p>
          <a:p>
            <a:pPr marL="0" indent="0" algn="just" defTabSz="216992">
              <a:lnSpc>
                <a:spcPct val="90000"/>
              </a:lnSpc>
              <a:spcBef>
                <a:spcPts val="200"/>
              </a:spcBef>
              <a:buClr>
                <a:srgbClr val="65A000"/>
              </a:buClr>
              <a:buSzTx/>
              <a:buNone/>
              <a:defRPr sz="2000">
                <a:solidFill>
                  <a:srgbClr val="000000"/>
                </a:solidFill>
              </a:defRPr>
            </a:pPr>
            <a:r>
              <a:rPr lang="en-US" sz="2400" dirty="0">
                <a:latin typeface="+mj-lt"/>
              </a:rPr>
              <a:t>Resources are very limited and only two national RRT members can deploy to the field. </a:t>
            </a:r>
          </a:p>
          <a:p>
            <a:pPr marL="0" marR="0" indent="0" algn="l" defTabSz="914400" rtl="0" fontAlgn="auto" latinLnBrk="0" hangingPunct="0">
              <a:lnSpc>
                <a:spcPct val="100000"/>
              </a:lnSpc>
              <a:spcBef>
                <a:spcPts val="0"/>
              </a:spcBef>
              <a:spcAft>
                <a:spcPts val="0"/>
              </a:spcAft>
              <a:buClrTx/>
              <a:buSzTx/>
              <a:buFontTx/>
              <a:buNone/>
              <a:tabLst/>
            </a:pPr>
            <a:endParaRPr kumimoji="0" lang="hu-HU" sz="2000" b="0" i="0" u="none" strike="noStrike" cap="none" spc="0" normalizeH="0" baseline="0" dirty="0">
              <a:ln>
                <a:noFill/>
              </a:ln>
              <a:solidFill>
                <a:srgbClr val="000000"/>
              </a:solidFill>
              <a:effectLst/>
              <a:uFillTx/>
              <a:latin typeface="+mj-lt"/>
              <a:ea typeface="Calibri"/>
              <a:cs typeface="Calibri"/>
              <a:sym typeface="Calibri"/>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18</a:t>
            </a:fld>
            <a:endParaRPr/>
          </a:p>
        </p:txBody>
      </p:sp>
      <p:sp>
        <p:nvSpPr>
          <p:cNvPr id="453" name="Content Placeholder 2"/>
          <p:cNvSpPr txBox="1">
            <a:spLocks noGrp="1"/>
          </p:cNvSpPr>
          <p:nvPr>
            <p:ph type="body" sz="half" idx="1"/>
          </p:nvPr>
        </p:nvSpPr>
        <p:spPr>
          <a:xfrm>
            <a:off x="872965" y="1804531"/>
            <a:ext cx="5079832" cy="4654071"/>
          </a:xfrm>
          <a:prstGeom prst="rect">
            <a:avLst/>
          </a:prstGeom>
        </p:spPr>
        <p:txBody>
          <a:bodyPr/>
          <a:lstStyle/>
          <a:p>
            <a:pPr marL="0" indent="0">
              <a:buSzTx/>
              <a:buNone/>
            </a:pPr>
            <a:r>
              <a:rPr b="1" dirty="0">
                <a:solidFill>
                  <a:srgbClr val="C00000"/>
                </a:solidFill>
              </a:rPr>
              <a:t>Taking into consideration the situation described in the scenario and the local response needs listed here, address the following questions:</a:t>
            </a:r>
          </a:p>
          <a:p>
            <a:pPr marL="0" indent="0">
              <a:buSzTx/>
              <a:buNone/>
            </a:pPr>
            <a:endParaRPr dirty="0"/>
          </a:p>
          <a:p>
            <a:pPr marL="457200" indent="-457200">
              <a:buClr>
                <a:srgbClr val="C00000"/>
              </a:buClr>
              <a:buFontTx/>
              <a:buAutoNum type="arabicPeriod"/>
            </a:pPr>
            <a:r>
              <a:rPr dirty="0"/>
              <a:t>How will you compose the RRT and who will be mobilized to the field?</a:t>
            </a:r>
            <a:br>
              <a:rPr lang="hu-HU" dirty="0"/>
            </a:br>
            <a:endParaRPr dirty="0"/>
          </a:p>
          <a:p>
            <a:pPr marL="457200" indent="-457200">
              <a:buClr>
                <a:srgbClr val="C00000"/>
              </a:buClr>
              <a:buFontTx/>
              <a:buAutoNum type="arabicPeriod"/>
            </a:pPr>
            <a:r>
              <a:rPr dirty="0"/>
              <a:t>What else can be done to support the local response?</a:t>
            </a:r>
          </a:p>
        </p:txBody>
      </p:sp>
      <p:grpSp>
        <p:nvGrpSpPr>
          <p:cNvPr id="456" name="Content Placeholder 2"/>
          <p:cNvGrpSpPr/>
          <p:nvPr/>
        </p:nvGrpSpPr>
        <p:grpSpPr>
          <a:xfrm>
            <a:off x="6096000" y="1088999"/>
            <a:ext cx="4678532" cy="4680002"/>
            <a:chOff x="-212494" y="-403758"/>
            <a:chExt cx="4678531" cy="4680000"/>
          </a:xfrm>
        </p:grpSpPr>
        <p:sp>
          <p:nvSpPr>
            <p:cNvPr id="454" name="Rectangle"/>
            <p:cNvSpPr/>
            <p:nvPr/>
          </p:nvSpPr>
          <p:spPr>
            <a:xfrm>
              <a:off x="-212494" y="-403758"/>
              <a:ext cx="4678531" cy="4680000"/>
            </a:xfrm>
            <a:prstGeom prst="rect">
              <a:avLst/>
            </a:prstGeom>
            <a:solidFill>
              <a:schemeClr val="accent3">
                <a:lumMod val="20000"/>
                <a:lumOff val="80000"/>
              </a:schemeClr>
            </a:solidFill>
            <a:ln w="38100" cap="flat">
              <a:solidFill>
                <a:srgbClr val="002060"/>
              </a:solidFill>
              <a:prstDash val="solid"/>
              <a:round/>
            </a:ln>
            <a:effectLst/>
          </p:spPr>
          <p:txBody>
            <a:bodyPr wrap="square" lIns="45719" tIns="45719" rIns="45719" bIns="45719" numCol="1" anchor="t">
              <a:noAutofit/>
            </a:bodyPr>
            <a:lstStyle/>
            <a:p>
              <a:pPr>
                <a:spcBef>
                  <a:spcPts val="400"/>
                </a:spcBef>
                <a:defRPr strike="sngStrike">
                  <a:solidFill>
                    <a:srgbClr val="10253F"/>
                  </a:solidFill>
                  <a:latin typeface="+mj-lt"/>
                  <a:ea typeface="+mj-ea"/>
                  <a:cs typeface="+mj-cs"/>
                  <a:sym typeface="Source Sans Pro Regular"/>
                </a:defRPr>
              </a:pPr>
              <a:endParaRPr/>
            </a:p>
          </p:txBody>
        </p:sp>
        <p:sp>
          <p:nvSpPr>
            <p:cNvPr id="455" name="Local response needs:…"/>
            <p:cNvSpPr txBox="1"/>
            <p:nvPr/>
          </p:nvSpPr>
          <p:spPr>
            <a:xfrm>
              <a:off x="-138580" y="-197260"/>
              <a:ext cx="4530702" cy="4009301"/>
            </a:xfrm>
            <a:prstGeom prst="rect">
              <a:avLst/>
            </a:prstGeom>
            <a:solidFill>
              <a:schemeClr val="accent3">
                <a:lumMod val="20000"/>
                <a:lumOff val="80000"/>
              </a:scheme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4864" tIns="54864" rIns="54864" bIns="54864" numCol="1" anchor="t">
              <a:spAutoFit/>
            </a:bodyPr>
            <a:lstStyle/>
            <a:p>
              <a:pPr>
                <a:spcBef>
                  <a:spcPts val="400"/>
                </a:spcBef>
                <a:defRPr>
                  <a:solidFill>
                    <a:srgbClr val="10253F"/>
                  </a:solidFill>
                  <a:latin typeface="+mj-lt"/>
                  <a:ea typeface="+mj-ea"/>
                  <a:cs typeface="+mj-cs"/>
                  <a:sym typeface="Source Sans Pro Regular"/>
                </a:defRPr>
              </a:pPr>
              <a:r>
                <a:rPr sz="2000" dirty="0"/>
                <a:t>Local response needs:</a:t>
              </a:r>
              <a:endParaRPr sz="2400" dirty="0">
                <a:latin typeface="Arial"/>
                <a:ea typeface="Arial"/>
                <a:cs typeface="Arial"/>
                <a:sym typeface="Arial"/>
              </a:endParaRPr>
            </a:p>
            <a:p>
              <a:pPr marL="342900" indent="-342900">
                <a:spcBef>
                  <a:spcPts val="400"/>
                </a:spcBef>
                <a:buSzPct val="100000"/>
                <a:buFont typeface="Arial"/>
                <a:buChar char="•"/>
                <a:defRPr>
                  <a:solidFill>
                    <a:srgbClr val="10253F"/>
                  </a:solidFill>
                  <a:latin typeface="+mj-lt"/>
                  <a:ea typeface="+mj-ea"/>
                  <a:cs typeface="+mj-cs"/>
                  <a:sym typeface="Source Sans Pro Regular"/>
                </a:defRPr>
              </a:pPr>
              <a:r>
                <a:rPr sz="2000" dirty="0"/>
                <a:t>Additional support conducting case investigation and contact tracing.</a:t>
              </a:r>
              <a:endParaRPr sz="2400" dirty="0">
                <a:latin typeface="Arial"/>
                <a:ea typeface="Arial"/>
                <a:cs typeface="Arial"/>
                <a:sym typeface="Arial"/>
              </a:endParaRPr>
            </a:p>
            <a:p>
              <a:pPr marL="342900" indent="-342900">
                <a:spcBef>
                  <a:spcPts val="400"/>
                </a:spcBef>
                <a:buSzPct val="100000"/>
                <a:buFont typeface="Arial"/>
                <a:buChar char="•"/>
                <a:defRPr>
                  <a:solidFill>
                    <a:srgbClr val="10253F"/>
                  </a:solidFill>
                  <a:latin typeface="+mj-lt"/>
                  <a:ea typeface="+mj-ea"/>
                  <a:cs typeface="+mj-cs"/>
                  <a:sym typeface="Source Sans Pro Regular"/>
                </a:defRPr>
              </a:pPr>
              <a:r>
                <a:rPr sz="2000" dirty="0"/>
                <a:t>Support the assessment of IPC in health care centers and put in place IPC measures.</a:t>
              </a:r>
              <a:endParaRPr sz="2400" dirty="0">
                <a:latin typeface="Arial"/>
                <a:ea typeface="Arial"/>
                <a:cs typeface="Arial"/>
                <a:sym typeface="Arial"/>
              </a:endParaRPr>
            </a:p>
            <a:p>
              <a:pPr marL="342900" indent="-342900">
                <a:spcBef>
                  <a:spcPts val="400"/>
                </a:spcBef>
                <a:buSzPct val="100000"/>
                <a:buFont typeface="Arial"/>
                <a:buChar char="•"/>
                <a:defRPr>
                  <a:solidFill>
                    <a:srgbClr val="10253F"/>
                  </a:solidFill>
                  <a:latin typeface="+mj-lt"/>
                  <a:ea typeface="+mj-ea"/>
                  <a:cs typeface="+mj-cs"/>
                  <a:sym typeface="Source Sans Pro Regular"/>
                </a:defRPr>
              </a:pPr>
              <a:r>
                <a:rPr sz="2000" dirty="0"/>
                <a:t>Ensure laboratory protocols and IPC standards are being implemented and adhered to in the local laboratory and conduct a quality control evaluation.</a:t>
              </a:r>
              <a:endParaRPr sz="2400" dirty="0">
                <a:latin typeface="Arial"/>
                <a:ea typeface="Arial"/>
                <a:cs typeface="Arial"/>
                <a:sym typeface="Arial"/>
              </a:endParaRPr>
            </a:p>
            <a:p>
              <a:pPr marL="342900" indent="-342900">
                <a:spcBef>
                  <a:spcPts val="400"/>
                </a:spcBef>
                <a:buSzPct val="100000"/>
                <a:buFont typeface="Arial"/>
                <a:buChar char="•"/>
                <a:defRPr>
                  <a:solidFill>
                    <a:srgbClr val="10253F"/>
                  </a:solidFill>
                  <a:latin typeface="+mj-lt"/>
                  <a:ea typeface="+mj-ea"/>
                  <a:cs typeface="+mj-cs"/>
                  <a:sym typeface="Source Sans Pro Regular"/>
                </a:defRPr>
              </a:pPr>
              <a:r>
                <a:rPr sz="2000" dirty="0"/>
                <a:t>Train and supervise local staff on data management.</a:t>
              </a:r>
            </a:p>
          </p:txBody>
        </p:sp>
      </p:grpSp>
      <p:sp>
        <p:nvSpPr>
          <p:cNvPr id="3" name="Title 1">
            <a:extLst>
              <a:ext uri="{FF2B5EF4-FFF2-40B4-BE49-F238E27FC236}">
                <a16:creationId xmlns:a16="http://schemas.microsoft.com/office/drawing/2014/main" id="{BB83C7B8-BA95-8267-66C4-9CEA0FE0BF31}"/>
              </a:ext>
            </a:extLst>
          </p:cNvPr>
          <p:cNvSpPr txBox="1">
            <a:spLocks/>
          </p:cNvSpPr>
          <p:nvPr/>
        </p:nvSpPr>
        <p:spPr>
          <a:xfrm>
            <a:off x="248866" y="-11299"/>
            <a:ext cx="3571876"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hangingPunct="1"/>
            <a:r>
              <a:rPr lang="hu-HU" b="1" dirty="0"/>
              <a:t>Scenario 1</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19</a:t>
            </a:fld>
            <a:endParaRPr/>
          </a:p>
        </p:txBody>
      </p:sp>
      <p:sp>
        <p:nvSpPr>
          <p:cNvPr id="459" name="Rectangle 3"/>
          <p:cNvSpPr/>
          <p:nvPr/>
        </p:nvSpPr>
        <p:spPr>
          <a:xfrm>
            <a:off x="8496917" y="3479194"/>
            <a:ext cx="2493369" cy="1538659"/>
          </a:xfrm>
          <a:prstGeom prst="rect">
            <a:avLst/>
          </a:prstGeom>
          <a:solidFill>
            <a:srgbClr val="D9D9D9"/>
          </a:solidFill>
          <a:ln w="12700">
            <a:solidFill>
              <a:srgbClr val="011749"/>
            </a:solidFill>
            <a:miter/>
          </a:ln>
        </p:spPr>
        <p:txBody>
          <a:bodyPr lIns="45719" rIns="45719" anchor="ctr"/>
          <a:lstStyle/>
          <a:p>
            <a:pPr algn="ctr" defTabSz="1097280">
              <a:defRPr sz="2100">
                <a:solidFill>
                  <a:srgbClr val="FFFFFF"/>
                </a:solidFill>
                <a:latin typeface="+mj-lt"/>
                <a:ea typeface="+mj-ea"/>
                <a:cs typeface="+mj-cs"/>
                <a:sym typeface="Source Sans Pro Regular"/>
              </a:defRPr>
            </a:pPr>
            <a:endParaRPr/>
          </a:p>
        </p:txBody>
      </p:sp>
      <p:pic>
        <p:nvPicPr>
          <p:cNvPr id="460" name="Graphic 129" descr="Graphic 129"/>
          <p:cNvPicPr>
            <a:picLocks noChangeAspect="1"/>
          </p:cNvPicPr>
          <p:nvPr/>
        </p:nvPicPr>
        <p:blipFill>
          <a:blip r:embed="rId2"/>
          <a:stretch>
            <a:fillRect/>
          </a:stretch>
        </p:blipFill>
        <p:spPr>
          <a:xfrm>
            <a:off x="5276658" y="3656936"/>
            <a:ext cx="559614" cy="559614"/>
          </a:xfrm>
          <a:prstGeom prst="rect">
            <a:avLst/>
          </a:prstGeom>
          <a:ln w="12700">
            <a:miter lim="400000"/>
          </a:ln>
        </p:spPr>
      </p:pic>
      <p:pic>
        <p:nvPicPr>
          <p:cNvPr id="461" name="Graphic 128" descr="Graphic 128"/>
          <p:cNvPicPr>
            <a:picLocks noChangeAspect="1"/>
          </p:cNvPicPr>
          <p:nvPr/>
        </p:nvPicPr>
        <p:blipFill>
          <a:blip r:embed="rId3"/>
          <a:stretch>
            <a:fillRect/>
          </a:stretch>
        </p:blipFill>
        <p:spPr>
          <a:xfrm>
            <a:off x="3868537" y="3657072"/>
            <a:ext cx="559614" cy="559614"/>
          </a:xfrm>
          <a:prstGeom prst="rect">
            <a:avLst/>
          </a:prstGeom>
          <a:ln w="12700">
            <a:miter lim="400000"/>
          </a:ln>
        </p:spPr>
      </p:pic>
      <p:sp>
        <p:nvSpPr>
          <p:cNvPr id="462" name="TextBox 7"/>
          <p:cNvSpPr txBox="1"/>
          <p:nvPr/>
        </p:nvSpPr>
        <p:spPr>
          <a:xfrm>
            <a:off x="2440869" y="1393921"/>
            <a:ext cx="1199220"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Epidemiology</a:t>
            </a:r>
          </a:p>
        </p:txBody>
      </p:sp>
      <p:sp>
        <p:nvSpPr>
          <p:cNvPr id="463" name="TextBox 17"/>
          <p:cNvSpPr txBox="1"/>
          <p:nvPr/>
        </p:nvSpPr>
        <p:spPr>
          <a:xfrm>
            <a:off x="3983164" y="1400028"/>
            <a:ext cx="155448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Case Management</a:t>
            </a:r>
          </a:p>
        </p:txBody>
      </p:sp>
      <p:sp>
        <p:nvSpPr>
          <p:cNvPr id="464" name="TextBox 19"/>
          <p:cNvSpPr txBox="1"/>
          <p:nvPr/>
        </p:nvSpPr>
        <p:spPr>
          <a:xfrm>
            <a:off x="5554053" y="1416551"/>
            <a:ext cx="1225297"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IPC</a:t>
            </a:r>
          </a:p>
        </p:txBody>
      </p:sp>
      <p:sp>
        <p:nvSpPr>
          <p:cNvPr id="465" name="TextBox 32"/>
          <p:cNvSpPr txBox="1"/>
          <p:nvPr/>
        </p:nvSpPr>
        <p:spPr>
          <a:xfrm>
            <a:off x="447040" y="1716526"/>
            <a:ext cx="1648155" cy="9541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defTabSz="1097280">
              <a:defRPr sz="1400">
                <a:latin typeface="+mj-lt"/>
                <a:ea typeface="+mj-ea"/>
                <a:cs typeface="+mj-cs"/>
                <a:sym typeface="Source Sans Pro Regular"/>
              </a:defRPr>
            </a:lvl1pPr>
          </a:lstStyle>
          <a:p>
            <a:r>
              <a:rPr dirty="0"/>
              <a:t>Current local response teams and requested support roles</a:t>
            </a:r>
          </a:p>
        </p:txBody>
      </p:sp>
      <p:sp>
        <p:nvSpPr>
          <p:cNvPr id="466" name="Title 33"/>
          <p:cNvSpPr txBox="1">
            <a:spLocks noGrp="1"/>
          </p:cNvSpPr>
          <p:nvPr>
            <p:ph type="title"/>
          </p:nvPr>
        </p:nvSpPr>
        <p:spPr>
          <a:xfrm>
            <a:off x="544427" y="252461"/>
            <a:ext cx="10845002" cy="914320"/>
          </a:xfrm>
          <a:prstGeom prst="rect">
            <a:avLst/>
          </a:prstGeom>
        </p:spPr>
        <p:txBody>
          <a:bodyPr>
            <a:normAutofit/>
          </a:bodyPr>
          <a:lstStyle>
            <a:lvl1pPr defTabSz="184443">
              <a:defRPr sz="2720"/>
            </a:lvl1pPr>
          </a:lstStyle>
          <a:p>
            <a:r>
              <a:rPr sz="2800" b="1" dirty="0">
                <a:solidFill>
                  <a:srgbClr val="C00000"/>
                </a:solidFill>
              </a:rPr>
              <a:t>How will you compose the RRT and who will be mobilized to the field?</a:t>
            </a:r>
          </a:p>
        </p:txBody>
      </p:sp>
      <p:sp>
        <p:nvSpPr>
          <p:cNvPr id="467" name="TextBox 15"/>
          <p:cNvSpPr txBox="1"/>
          <p:nvPr/>
        </p:nvSpPr>
        <p:spPr>
          <a:xfrm>
            <a:off x="447040" y="3548913"/>
            <a:ext cx="1572442" cy="1600438"/>
          </a:xfrm>
          <a:prstGeom prst="rect">
            <a:avLst/>
          </a:prstGeom>
          <a:ln w="28575">
            <a:solidFill>
              <a:srgbClr val="C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defTabSz="1097280">
              <a:defRPr sz="1400">
                <a:latin typeface="+mj-lt"/>
                <a:ea typeface="+mj-ea"/>
                <a:cs typeface="+mj-cs"/>
                <a:sym typeface="Source Sans Pro Regular"/>
              </a:defRPr>
            </a:lvl1pPr>
          </a:lstStyle>
          <a:p>
            <a:r>
              <a:rPr dirty="0"/>
              <a:t>Select 2 RRT members from your roster and move them to the corresponding boxes on the right side to fill the gaps.</a:t>
            </a:r>
          </a:p>
        </p:txBody>
      </p:sp>
      <p:pic>
        <p:nvPicPr>
          <p:cNvPr id="469" name="Graphic 72" descr="Graphic 72"/>
          <p:cNvPicPr>
            <a:picLocks noChangeAspect="1"/>
          </p:cNvPicPr>
          <p:nvPr/>
        </p:nvPicPr>
        <p:blipFill>
          <a:blip r:embed="rId2"/>
          <a:stretch>
            <a:fillRect/>
          </a:stretch>
        </p:blipFill>
        <p:spPr>
          <a:xfrm>
            <a:off x="5512930" y="1807493"/>
            <a:ext cx="559614" cy="559614"/>
          </a:xfrm>
          <a:prstGeom prst="rect">
            <a:avLst/>
          </a:prstGeom>
          <a:ln w="12700">
            <a:miter lim="400000"/>
          </a:ln>
        </p:spPr>
      </p:pic>
      <p:pic>
        <p:nvPicPr>
          <p:cNvPr id="470" name="Graphic 73" descr="Graphic 73"/>
          <p:cNvPicPr>
            <a:picLocks noChangeAspect="1"/>
          </p:cNvPicPr>
          <p:nvPr/>
        </p:nvPicPr>
        <p:blipFill>
          <a:blip r:embed="rId2"/>
          <a:stretch>
            <a:fillRect/>
          </a:stretch>
        </p:blipFill>
        <p:spPr>
          <a:xfrm>
            <a:off x="4334904" y="3652256"/>
            <a:ext cx="559613" cy="559614"/>
          </a:xfrm>
          <a:prstGeom prst="rect">
            <a:avLst/>
          </a:prstGeom>
          <a:ln w="12700">
            <a:miter lim="400000"/>
          </a:ln>
        </p:spPr>
      </p:pic>
      <p:pic>
        <p:nvPicPr>
          <p:cNvPr id="471" name="Graphic 75" descr="Graphic 75"/>
          <p:cNvPicPr>
            <a:picLocks noChangeAspect="1"/>
          </p:cNvPicPr>
          <p:nvPr/>
        </p:nvPicPr>
        <p:blipFill>
          <a:blip r:embed="rId3"/>
          <a:stretch>
            <a:fillRect/>
          </a:stretch>
        </p:blipFill>
        <p:spPr>
          <a:xfrm>
            <a:off x="3763412" y="1808020"/>
            <a:ext cx="559614" cy="559614"/>
          </a:xfrm>
          <a:prstGeom prst="rect">
            <a:avLst/>
          </a:prstGeom>
          <a:ln w="12700">
            <a:miter lim="400000"/>
          </a:ln>
        </p:spPr>
      </p:pic>
      <p:pic>
        <p:nvPicPr>
          <p:cNvPr id="472" name="Graphic 76" descr="Graphic 76"/>
          <p:cNvPicPr>
            <a:picLocks noChangeAspect="1"/>
          </p:cNvPicPr>
          <p:nvPr/>
        </p:nvPicPr>
        <p:blipFill>
          <a:blip r:embed="rId3"/>
          <a:stretch>
            <a:fillRect/>
          </a:stretch>
        </p:blipFill>
        <p:spPr>
          <a:xfrm>
            <a:off x="4200792" y="1808020"/>
            <a:ext cx="559614" cy="559614"/>
          </a:xfrm>
          <a:prstGeom prst="rect">
            <a:avLst/>
          </a:prstGeom>
          <a:ln w="12700">
            <a:miter lim="400000"/>
          </a:ln>
        </p:spPr>
      </p:pic>
      <p:pic>
        <p:nvPicPr>
          <p:cNvPr id="473" name="Graphic 77" descr="Graphic 77"/>
          <p:cNvPicPr>
            <a:picLocks noChangeAspect="1"/>
          </p:cNvPicPr>
          <p:nvPr/>
        </p:nvPicPr>
        <p:blipFill>
          <a:blip r:embed="rId3"/>
          <a:stretch>
            <a:fillRect/>
          </a:stretch>
        </p:blipFill>
        <p:spPr>
          <a:xfrm>
            <a:off x="4638171" y="1808020"/>
            <a:ext cx="559614" cy="559614"/>
          </a:xfrm>
          <a:prstGeom prst="rect">
            <a:avLst/>
          </a:prstGeom>
          <a:ln w="12700">
            <a:miter lim="400000"/>
          </a:ln>
        </p:spPr>
      </p:pic>
      <p:pic>
        <p:nvPicPr>
          <p:cNvPr id="474" name="Graphic 78" descr="Graphic 78"/>
          <p:cNvPicPr>
            <a:picLocks noChangeAspect="1"/>
          </p:cNvPicPr>
          <p:nvPr/>
        </p:nvPicPr>
        <p:blipFill>
          <a:blip r:embed="rId3"/>
          <a:stretch>
            <a:fillRect/>
          </a:stretch>
        </p:blipFill>
        <p:spPr>
          <a:xfrm>
            <a:off x="5075551" y="1808020"/>
            <a:ext cx="559614" cy="559614"/>
          </a:xfrm>
          <a:prstGeom prst="rect">
            <a:avLst/>
          </a:prstGeom>
          <a:ln w="12700">
            <a:miter lim="400000"/>
          </a:ln>
        </p:spPr>
      </p:pic>
      <p:pic>
        <p:nvPicPr>
          <p:cNvPr id="475" name="Graphic 79" descr="Graphic 79"/>
          <p:cNvPicPr>
            <a:picLocks noChangeAspect="1"/>
          </p:cNvPicPr>
          <p:nvPr/>
        </p:nvPicPr>
        <p:blipFill>
          <a:blip r:embed="rId4"/>
          <a:stretch>
            <a:fillRect/>
          </a:stretch>
        </p:blipFill>
        <p:spPr>
          <a:xfrm>
            <a:off x="2451273" y="1808020"/>
            <a:ext cx="559614" cy="559614"/>
          </a:xfrm>
          <a:prstGeom prst="rect">
            <a:avLst/>
          </a:prstGeom>
          <a:ln w="12700">
            <a:miter lim="400000"/>
          </a:ln>
        </p:spPr>
      </p:pic>
      <p:pic>
        <p:nvPicPr>
          <p:cNvPr id="476" name="Graphic 80" descr="Graphic 80"/>
          <p:cNvPicPr>
            <a:picLocks noChangeAspect="1"/>
          </p:cNvPicPr>
          <p:nvPr/>
        </p:nvPicPr>
        <p:blipFill>
          <a:blip r:embed="rId4"/>
          <a:stretch>
            <a:fillRect/>
          </a:stretch>
        </p:blipFill>
        <p:spPr>
          <a:xfrm>
            <a:off x="2013893" y="1808020"/>
            <a:ext cx="559614" cy="559614"/>
          </a:xfrm>
          <a:prstGeom prst="rect">
            <a:avLst/>
          </a:prstGeom>
          <a:ln w="12700">
            <a:miter lim="400000"/>
          </a:ln>
        </p:spPr>
      </p:pic>
      <p:pic>
        <p:nvPicPr>
          <p:cNvPr id="477" name="Graphic 81" descr="Graphic 81"/>
          <p:cNvPicPr>
            <a:picLocks noChangeAspect="1"/>
          </p:cNvPicPr>
          <p:nvPr/>
        </p:nvPicPr>
        <p:blipFill>
          <a:blip r:embed="rId5"/>
          <a:stretch>
            <a:fillRect/>
          </a:stretch>
        </p:blipFill>
        <p:spPr>
          <a:xfrm>
            <a:off x="3326031" y="1808020"/>
            <a:ext cx="559614" cy="559614"/>
          </a:xfrm>
          <a:prstGeom prst="rect">
            <a:avLst/>
          </a:prstGeom>
          <a:ln w="12700">
            <a:miter lim="400000"/>
          </a:ln>
        </p:spPr>
      </p:pic>
      <p:pic>
        <p:nvPicPr>
          <p:cNvPr id="478" name="Graphic 82" descr="Graphic 82"/>
          <p:cNvPicPr>
            <a:picLocks noChangeAspect="1"/>
          </p:cNvPicPr>
          <p:nvPr/>
        </p:nvPicPr>
        <p:blipFill>
          <a:blip r:embed="rId5"/>
          <a:stretch>
            <a:fillRect/>
          </a:stretch>
        </p:blipFill>
        <p:spPr>
          <a:xfrm>
            <a:off x="6387689" y="1807493"/>
            <a:ext cx="559614" cy="559614"/>
          </a:xfrm>
          <a:prstGeom prst="rect">
            <a:avLst/>
          </a:prstGeom>
          <a:ln w="12700">
            <a:miter lim="400000"/>
          </a:ln>
        </p:spPr>
      </p:pic>
      <p:pic>
        <p:nvPicPr>
          <p:cNvPr id="479" name="Graphic 83" descr="Graphic 83"/>
          <p:cNvPicPr>
            <a:picLocks noChangeAspect="1"/>
          </p:cNvPicPr>
          <p:nvPr/>
        </p:nvPicPr>
        <p:blipFill>
          <a:blip r:embed="rId5"/>
          <a:stretch>
            <a:fillRect/>
          </a:stretch>
        </p:blipFill>
        <p:spPr>
          <a:xfrm>
            <a:off x="5950310" y="1807493"/>
            <a:ext cx="559614" cy="559614"/>
          </a:xfrm>
          <a:prstGeom prst="rect">
            <a:avLst/>
          </a:prstGeom>
          <a:ln w="12700">
            <a:miter lim="400000"/>
          </a:ln>
        </p:spPr>
      </p:pic>
      <p:sp>
        <p:nvSpPr>
          <p:cNvPr id="480" name="TextBox 86"/>
          <p:cNvSpPr txBox="1"/>
          <p:nvPr/>
        </p:nvSpPr>
        <p:spPr>
          <a:xfrm>
            <a:off x="6966145" y="1223210"/>
            <a:ext cx="1224566" cy="472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Social Mobilization</a:t>
            </a:r>
          </a:p>
        </p:txBody>
      </p:sp>
      <p:pic>
        <p:nvPicPr>
          <p:cNvPr id="481" name="Graphic 87" descr="Graphic 87"/>
          <p:cNvPicPr>
            <a:picLocks noChangeAspect="1"/>
          </p:cNvPicPr>
          <p:nvPr/>
        </p:nvPicPr>
        <p:blipFill>
          <a:blip r:embed="rId6"/>
          <a:stretch>
            <a:fillRect/>
          </a:stretch>
        </p:blipFill>
        <p:spPr>
          <a:xfrm>
            <a:off x="6825068" y="1807493"/>
            <a:ext cx="559614" cy="559614"/>
          </a:xfrm>
          <a:prstGeom prst="rect">
            <a:avLst/>
          </a:prstGeom>
          <a:ln w="12700">
            <a:miter lim="400000"/>
          </a:ln>
        </p:spPr>
      </p:pic>
      <p:pic>
        <p:nvPicPr>
          <p:cNvPr id="482" name="Graphic 89" descr="Graphic 89"/>
          <p:cNvPicPr>
            <a:picLocks noChangeAspect="1"/>
          </p:cNvPicPr>
          <p:nvPr/>
        </p:nvPicPr>
        <p:blipFill>
          <a:blip r:embed="rId6"/>
          <a:stretch>
            <a:fillRect/>
          </a:stretch>
        </p:blipFill>
        <p:spPr>
          <a:xfrm>
            <a:off x="7699827" y="1807493"/>
            <a:ext cx="559614" cy="559614"/>
          </a:xfrm>
          <a:prstGeom prst="rect">
            <a:avLst/>
          </a:prstGeom>
          <a:ln w="12700">
            <a:miter lim="400000"/>
          </a:ln>
        </p:spPr>
      </p:pic>
      <p:pic>
        <p:nvPicPr>
          <p:cNvPr id="483" name="Graphic 90" descr="Graphic 90"/>
          <p:cNvPicPr>
            <a:picLocks noChangeAspect="1"/>
          </p:cNvPicPr>
          <p:nvPr/>
        </p:nvPicPr>
        <p:blipFill>
          <a:blip r:embed="rId6"/>
          <a:stretch>
            <a:fillRect/>
          </a:stretch>
        </p:blipFill>
        <p:spPr>
          <a:xfrm>
            <a:off x="7262448" y="1807493"/>
            <a:ext cx="559614" cy="559614"/>
          </a:xfrm>
          <a:prstGeom prst="rect">
            <a:avLst/>
          </a:prstGeom>
          <a:ln w="12700">
            <a:miter lim="400000"/>
          </a:ln>
        </p:spPr>
      </p:pic>
      <p:sp>
        <p:nvSpPr>
          <p:cNvPr id="484" name="TextBox 91"/>
          <p:cNvSpPr txBox="1"/>
          <p:nvPr/>
        </p:nvSpPr>
        <p:spPr>
          <a:xfrm>
            <a:off x="9113238" y="1412977"/>
            <a:ext cx="78844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Lab</a:t>
            </a:r>
          </a:p>
        </p:txBody>
      </p:sp>
      <p:pic>
        <p:nvPicPr>
          <p:cNvPr id="485" name="Graphic 92" descr="Graphic 92"/>
          <p:cNvPicPr>
            <a:picLocks noChangeAspect="1"/>
          </p:cNvPicPr>
          <p:nvPr/>
        </p:nvPicPr>
        <p:blipFill>
          <a:blip r:embed="rId7"/>
          <a:stretch>
            <a:fillRect/>
          </a:stretch>
        </p:blipFill>
        <p:spPr>
          <a:xfrm>
            <a:off x="9011966" y="1803919"/>
            <a:ext cx="559614" cy="559614"/>
          </a:xfrm>
          <a:prstGeom prst="rect">
            <a:avLst/>
          </a:prstGeom>
          <a:ln w="12700">
            <a:miter lim="400000"/>
          </a:ln>
        </p:spPr>
      </p:pic>
      <p:pic>
        <p:nvPicPr>
          <p:cNvPr id="486" name="Graphic 95" descr="Graphic 95"/>
          <p:cNvPicPr>
            <a:picLocks noChangeAspect="1"/>
          </p:cNvPicPr>
          <p:nvPr/>
        </p:nvPicPr>
        <p:blipFill>
          <a:blip r:embed="rId5"/>
          <a:stretch>
            <a:fillRect/>
          </a:stretch>
        </p:blipFill>
        <p:spPr>
          <a:xfrm>
            <a:off x="9449354" y="1803919"/>
            <a:ext cx="559614" cy="559614"/>
          </a:xfrm>
          <a:prstGeom prst="rect">
            <a:avLst/>
          </a:prstGeom>
          <a:ln w="12700">
            <a:miter lim="400000"/>
          </a:ln>
        </p:spPr>
      </p:pic>
      <p:sp>
        <p:nvSpPr>
          <p:cNvPr id="487" name="Rectangle 96"/>
          <p:cNvSpPr/>
          <p:nvPr/>
        </p:nvSpPr>
        <p:spPr>
          <a:xfrm>
            <a:off x="2079211" y="3553097"/>
            <a:ext cx="3744210" cy="1464900"/>
          </a:xfrm>
          <a:prstGeom prst="rect">
            <a:avLst/>
          </a:prstGeom>
          <a:ln w="12700">
            <a:solidFill>
              <a:srgbClr val="002060"/>
            </a:solidFill>
            <a:miter/>
          </a:ln>
        </p:spPr>
        <p:txBody>
          <a:bodyPr lIns="45719" rIns="45719" anchor="ctr"/>
          <a:lstStyle/>
          <a:p>
            <a:pPr algn="ctr" defTabSz="1097280">
              <a:defRPr sz="2100">
                <a:solidFill>
                  <a:srgbClr val="FFFFFF"/>
                </a:solidFill>
                <a:latin typeface="+mj-lt"/>
                <a:ea typeface="+mj-ea"/>
                <a:cs typeface="+mj-cs"/>
                <a:sym typeface="Source Sans Pro Regular"/>
              </a:defRPr>
            </a:pPr>
            <a:endParaRPr/>
          </a:p>
        </p:txBody>
      </p:sp>
      <p:pic>
        <p:nvPicPr>
          <p:cNvPr id="488" name="Graphic 98" descr="Graphic 98"/>
          <p:cNvPicPr>
            <a:picLocks noChangeAspect="1"/>
          </p:cNvPicPr>
          <p:nvPr/>
        </p:nvPicPr>
        <p:blipFill>
          <a:blip r:embed="rId4"/>
          <a:stretch>
            <a:fillRect/>
          </a:stretch>
        </p:blipFill>
        <p:spPr>
          <a:xfrm>
            <a:off x="2012645" y="3652256"/>
            <a:ext cx="559614" cy="559614"/>
          </a:xfrm>
          <a:prstGeom prst="rect">
            <a:avLst/>
          </a:prstGeom>
          <a:ln w="12700">
            <a:miter lim="400000"/>
          </a:ln>
        </p:spPr>
      </p:pic>
      <p:pic>
        <p:nvPicPr>
          <p:cNvPr id="489" name="Graphic 99" descr="Graphic 99"/>
          <p:cNvPicPr>
            <a:picLocks noChangeAspect="1"/>
          </p:cNvPicPr>
          <p:nvPr/>
        </p:nvPicPr>
        <p:blipFill>
          <a:blip r:embed="rId2"/>
          <a:stretch>
            <a:fillRect/>
          </a:stretch>
        </p:blipFill>
        <p:spPr>
          <a:xfrm>
            <a:off x="4799355" y="3652256"/>
            <a:ext cx="559614" cy="559614"/>
          </a:xfrm>
          <a:prstGeom prst="rect">
            <a:avLst/>
          </a:prstGeom>
          <a:ln w="12700">
            <a:miter lim="400000"/>
          </a:ln>
        </p:spPr>
      </p:pic>
      <p:pic>
        <p:nvPicPr>
          <p:cNvPr id="490" name="Graphic 100" descr="Graphic 100"/>
          <p:cNvPicPr>
            <a:picLocks noChangeAspect="1"/>
          </p:cNvPicPr>
          <p:nvPr/>
        </p:nvPicPr>
        <p:blipFill>
          <a:blip r:embed="rId6"/>
          <a:stretch>
            <a:fillRect/>
          </a:stretch>
        </p:blipFill>
        <p:spPr>
          <a:xfrm>
            <a:off x="2477097" y="4325723"/>
            <a:ext cx="559614" cy="559614"/>
          </a:xfrm>
          <a:prstGeom prst="rect">
            <a:avLst/>
          </a:prstGeom>
          <a:ln w="12700">
            <a:miter lim="400000"/>
          </a:ln>
        </p:spPr>
      </p:pic>
      <p:pic>
        <p:nvPicPr>
          <p:cNvPr id="491" name="Graphic 101" descr="Graphic 101"/>
          <p:cNvPicPr>
            <a:picLocks noChangeAspect="1"/>
          </p:cNvPicPr>
          <p:nvPr/>
        </p:nvPicPr>
        <p:blipFill>
          <a:blip r:embed="rId6"/>
          <a:stretch>
            <a:fillRect/>
          </a:stretch>
        </p:blipFill>
        <p:spPr>
          <a:xfrm>
            <a:off x="2941548" y="4325723"/>
            <a:ext cx="559614" cy="559614"/>
          </a:xfrm>
          <a:prstGeom prst="rect">
            <a:avLst/>
          </a:prstGeom>
          <a:ln w="12700">
            <a:miter lim="400000"/>
          </a:ln>
        </p:spPr>
      </p:pic>
      <p:pic>
        <p:nvPicPr>
          <p:cNvPr id="492" name="Graphic 102" descr="Graphic 102"/>
          <p:cNvPicPr>
            <a:picLocks noChangeAspect="1"/>
          </p:cNvPicPr>
          <p:nvPr/>
        </p:nvPicPr>
        <p:blipFill>
          <a:blip r:embed="rId6"/>
          <a:stretch>
            <a:fillRect/>
          </a:stretch>
        </p:blipFill>
        <p:spPr>
          <a:xfrm>
            <a:off x="3405999" y="4325723"/>
            <a:ext cx="559614" cy="559614"/>
          </a:xfrm>
          <a:prstGeom prst="rect">
            <a:avLst/>
          </a:prstGeom>
          <a:ln w="12700">
            <a:miter lim="400000"/>
          </a:ln>
        </p:spPr>
      </p:pic>
      <p:pic>
        <p:nvPicPr>
          <p:cNvPr id="493" name="Graphic 103" descr="Graphic 103"/>
          <p:cNvPicPr>
            <a:picLocks noChangeAspect="1"/>
          </p:cNvPicPr>
          <p:nvPr/>
        </p:nvPicPr>
        <p:blipFill>
          <a:blip r:embed="rId7"/>
          <a:stretch>
            <a:fillRect/>
          </a:stretch>
        </p:blipFill>
        <p:spPr>
          <a:xfrm>
            <a:off x="4799355" y="4325723"/>
            <a:ext cx="559614" cy="559614"/>
          </a:xfrm>
          <a:prstGeom prst="rect">
            <a:avLst/>
          </a:prstGeom>
          <a:ln w="12700">
            <a:miter lim="400000"/>
          </a:ln>
        </p:spPr>
      </p:pic>
      <p:pic>
        <p:nvPicPr>
          <p:cNvPr id="494" name="Graphic 104" descr="Graphic 104"/>
          <p:cNvPicPr>
            <a:picLocks noChangeAspect="1"/>
          </p:cNvPicPr>
          <p:nvPr/>
        </p:nvPicPr>
        <p:blipFill>
          <a:blip r:embed="rId7"/>
          <a:stretch>
            <a:fillRect/>
          </a:stretch>
        </p:blipFill>
        <p:spPr>
          <a:xfrm>
            <a:off x="5263806" y="4325723"/>
            <a:ext cx="559614" cy="559614"/>
          </a:xfrm>
          <a:prstGeom prst="rect">
            <a:avLst/>
          </a:prstGeom>
          <a:ln w="12700">
            <a:miter lim="400000"/>
          </a:ln>
        </p:spPr>
      </p:pic>
      <p:pic>
        <p:nvPicPr>
          <p:cNvPr id="495" name="Graphic 107" descr="Graphic 107"/>
          <p:cNvPicPr>
            <a:picLocks noChangeAspect="1"/>
          </p:cNvPicPr>
          <p:nvPr/>
        </p:nvPicPr>
        <p:blipFill>
          <a:blip r:embed="rId3"/>
          <a:stretch>
            <a:fillRect/>
          </a:stretch>
        </p:blipFill>
        <p:spPr>
          <a:xfrm>
            <a:off x="3405999" y="3652256"/>
            <a:ext cx="559614" cy="559614"/>
          </a:xfrm>
          <a:prstGeom prst="rect">
            <a:avLst/>
          </a:prstGeom>
          <a:ln w="12700">
            <a:miter lim="400000"/>
          </a:ln>
        </p:spPr>
      </p:pic>
      <p:pic>
        <p:nvPicPr>
          <p:cNvPr id="496" name="Graphic 108" descr="Graphic 108"/>
          <p:cNvPicPr>
            <a:picLocks noChangeAspect="1"/>
          </p:cNvPicPr>
          <p:nvPr/>
        </p:nvPicPr>
        <p:blipFill>
          <a:blip r:embed="rId3"/>
          <a:stretch>
            <a:fillRect/>
          </a:stretch>
        </p:blipFill>
        <p:spPr>
          <a:xfrm>
            <a:off x="2941548" y="3652256"/>
            <a:ext cx="559614" cy="559614"/>
          </a:xfrm>
          <a:prstGeom prst="rect">
            <a:avLst/>
          </a:prstGeom>
          <a:ln w="12700">
            <a:miter lim="400000"/>
          </a:ln>
        </p:spPr>
      </p:pic>
      <p:pic>
        <p:nvPicPr>
          <p:cNvPr id="497" name="Graphic 110" descr="Graphic 110"/>
          <p:cNvPicPr>
            <a:picLocks noChangeAspect="1"/>
          </p:cNvPicPr>
          <p:nvPr/>
        </p:nvPicPr>
        <p:blipFill>
          <a:blip r:embed="rId4"/>
          <a:stretch>
            <a:fillRect/>
          </a:stretch>
        </p:blipFill>
        <p:spPr>
          <a:xfrm>
            <a:off x="2477097" y="3652256"/>
            <a:ext cx="559614" cy="559614"/>
          </a:xfrm>
          <a:prstGeom prst="rect">
            <a:avLst/>
          </a:prstGeom>
          <a:ln w="12700">
            <a:miter lim="400000"/>
          </a:ln>
        </p:spPr>
      </p:pic>
      <p:pic>
        <p:nvPicPr>
          <p:cNvPr id="498" name="Graphic 112" descr="Graphic 112"/>
          <p:cNvPicPr>
            <a:picLocks noChangeAspect="1"/>
          </p:cNvPicPr>
          <p:nvPr/>
        </p:nvPicPr>
        <p:blipFill>
          <a:blip r:embed="rId8"/>
          <a:stretch>
            <a:fillRect/>
          </a:stretch>
        </p:blipFill>
        <p:spPr>
          <a:xfrm>
            <a:off x="3870452" y="4325723"/>
            <a:ext cx="559614" cy="559614"/>
          </a:xfrm>
          <a:prstGeom prst="rect">
            <a:avLst/>
          </a:prstGeom>
          <a:ln w="12700">
            <a:miter lim="400000"/>
          </a:ln>
        </p:spPr>
      </p:pic>
      <p:pic>
        <p:nvPicPr>
          <p:cNvPr id="499" name="Graphic 113" descr="Graphic 113"/>
          <p:cNvPicPr>
            <a:picLocks noChangeAspect="1"/>
          </p:cNvPicPr>
          <p:nvPr/>
        </p:nvPicPr>
        <p:blipFill>
          <a:blip r:embed="rId8"/>
          <a:stretch>
            <a:fillRect/>
          </a:stretch>
        </p:blipFill>
        <p:spPr>
          <a:xfrm>
            <a:off x="4334904" y="4325723"/>
            <a:ext cx="559613" cy="559614"/>
          </a:xfrm>
          <a:prstGeom prst="rect">
            <a:avLst/>
          </a:prstGeom>
          <a:ln w="12700">
            <a:miter lim="400000"/>
          </a:ln>
        </p:spPr>
      </p:pic>
      <p:sp>
        <p:nvSpPr>
          <p:cNvPr id="500" name="TextBox 114"/>
          <p:cNvSpPr txBox="1"/>
          <p:nvPr/>
        </p:nvSpPr>
        <p:spPr>
          <a:xfrm>
            <a:off x="8233357" y="1226785"/>
            <a:ext cx="788442" cy="472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Risk Comms</a:t>
            </a:r>
          </a:p>
        </p:txBody>
      </p:sp>
      <p:pic>
        <p:nvPicPr>
          <p:cNvPr id="501" name="Graphic 115" descr="Graphic 115"/>
          <p:cNvPicPr>
            <a:picLocks noChangeAspect="1"/>
          </p:cNvPicPr>
          <p:nvPr/>
        </p:nvPicPr>
        <p:blipFill>
          <a:blip r:embed="rId8"/>
          <a:stretch>
            <a:fillRect/>
          </a:stretch>
        </p:blipFill>
        <p:spPr>
          <a:xfrm>
            <a:off x="8137207" y="1794859"/>
            <a:ext cx="559614" cy="559614"/>
          </a:xfrm>
          <a:prstGeom prst="rect">
            <a:avLst/>
          </a:prstGeom>
          <a:ln w="12700">
            <a:miter lim="400000"/>
          </a:ln>
        </p:spPr>
      </p:pic>
      <p:pic>
        <p:nvPicPr>
          <p:cNvPr id="502" name="Graphic 117" descr="Graphic 117"/>
          <p:cNvPicPr>
            <a:picLocks noChangeAspect="1"/>
          </p:cNvPicPr>
          <p:nvPr/>
        </p:nvPicPr>
        <p:blipFill>
          <a:blip r:embed="rId8"/>
          <a:stretch>
            <a:fillRect/>
          </a:stretch>
        </p:blipFill>
        <p:spPr>
          <a:xfrm>
            <a:off x="8574588" y="1794859"/>
            <a:ext cx="559614" cy="559614"/>
          </a:xfrm>
          <a:prstGeom prst="rect">
            <a:avLst/>
          </a:prstGeom>
          <a:ln w="12700">
            <a:miter lim="400000"/>
          </a:ln>
        </p:spPr>
      </p:pic>
      <p:sp>
        <p:nvSpPr>
          <p:cNvPr id="503" name="TextBox 118"/>
          <p:cNvSpPr txBox="1"/>
          <p:nvPr/>
        </p:nvSpPr>
        <p:spPr>
          <a:xfrm>
            <a:off x="2053683" y="3157925"/>
            <a:ext cx="2620597"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1097280">
              <a:defRPr sz="1200">
                <a:latin typeface="+mj-lt"/>
                <a:ea typeface="+mj-ea"/>
                <a:cs typeface="+mj-cs"/>
                <a:sym typeface="Source Sans Pro Regular"/>
              </a:defRPr>
            </a:lvl1pPr>
          </a:lstStyle>
          <a:p>
            <a:r>
              <a:t>National Rapid Respond Team Roster</a:t>
            </a:r>
          </a:p>
        </p:txBody>
      </p:sp>
      <p:grpSp>
        <p:nvGrpSpPr>
          <p:cNvPr id="506" name="Group 124"/>
          <p:cNvGrpSpPr/>
          <p:nvPr/>
        </p:nvGrpSpPr>
        <p:grpSpPr>
          <a:xfrm>
            <a:off x="5381349" y="3650403"/>
            <a:ext cx="324528" cy="563321"/>
            <a:chOff x="0" y="0"/>
            <a:chExt cx="324527" cy="563319"/>
          </a:xfrm>
        </p:grpSpPr>
        <p:pic>
          <p:nvPicPr>
            <p:cNvPr id="504" name="Picture 122" descr="Picture 122"/>
            <p:cNvPicPr>
              <a:picLocks noChangeAspect="1"/>
            </p:cNvPicPr>
            <p:nvPr/>
          </p:nvPicPr>
          <p:blipFill>
            <a:blip r:embed="rId9"/>
            <a:srcRect l="21984" r="49211"/>
            <a:stretch>
              <a:fillRect/>
            </a:stretch>
          </p:blipFill>
          <p:spPr>
            <a:xfrm>
              <a:off x="0" y="0"/>
              <a:ext cx="162263" cy="563320"/>
            </a:xfrm>
            <a:prstGeom prst="rect">
              <a:avLst/>
            </a:prstGeom>
            <a:ln w="12700" cap="flat">
              <a:noFill/>
              <a:miter lim="400000"/>
            </a:ln>
            <a:effectLst/>
          </p:spPr>
        </p:pic>
        <p:pic>
          <p:nvPicPr>
            <p:cNvPr id="505" name="Picture 123" descr="Picture 123"/>
            <p:cNvPicPr>
              <a:picLocks noChangeAspect="1"/>
            </p:cNvPicPr>
            <p:nvPr/>
          </p:nvPicPr>
          <p:blipFill>
            <a:blip r:embed="rId10"/>
            <a:srcRect l="49212" r="21984"/>
            <a:stretch>
              <a:fillRect/>
            </a:stretch>
          </p:blipFill>
          <p:spPr>
            <a:xfrm>
              <a:off x="162264" y="0"/>
              <a:ext cx="162264" cy="563320"/>
            </a:xfrm>
            <a:prstGeom prst="rect">
              <a:avLst/>
            </a:prstGeom>
            <a:ln w="12700" cap="flat">
              <a:noFill/>
              <a:miter lim="400000"/>
            </a:ln>
            <a:effectLst/>
          </p:spPr>
        </p:pic>
      </p:grpSp>
      <p:grpSp>
        <p:nvGrpSpPr>
          <p:cNvPr id="509" name="Group 125"/>
          <p:cNvGrpSpPr/>
          <p:nvPr/>
        </p:nvGrpSpPr>
        <p:grpSpPr>
          <a:xfrm>
            <a:off x="3986486" y="3650403"/>
            <a:ext cx="324528" cy="563321"/>
            <a:chOff x="0" y="0"/>
            <a:chExt cx="324527" cy="563319"/>
          </a:xfrm>
        </p:grpSpPr>
        <p:pic>
          <p:nvPicPr>
            <p:cNvPr id="507" name="Picture 126" descr="Picture 126"/>
            <p:cNvPicPr>
              <a:picLocks noChangeAspect="1"/>
            </p:cNvPicPr>
            <p:nvPr/>
          </p:nvPicPr>
          <p:blipFill>
            <a:blip r:embed="rId11"/>
            <a:srcRect l="21984" r="49211"/>
            <a:stretch>
              <a:fillRect/>
            </a:stretch>
          </p:blipFill>
          <p:spPr>
            <a:xfrm>
              <a:off x="0" y="0"/>
              <a:ext cx="162263" cy="563320"/>
            </a:xfrm>
            <a:prstGeom prst="rect">
              <a:avLst/>
            </a:prstGeom>
            <a:ln w="12700" cap="flat">
              <a:noFill/>
              <a:miter lim="400000"/>
            </a:ln>
            <a:effectLst/>
          </p:spPr>
        </p:pic>
        <p:pic>
          <p:nvPicPr>
            <p:cNvPr id="508" name="Picture 127" descr="Picture 127"/>
            <p:cNvPicPr>
              <a:picLocks noChangeAspect="1"/>
            </p:cNvPicPr>
            <p:nvPr/>
          </p:nvPicPr>
          <p:blipFill>
            <a:blip r:embed="rId12"/>
            <a:srcRect l="49212" r="21984"/>
            <a:stretch>
              <a:fillRect/>
            </a:stretch>
          </p:blipFill>
          <p:spPr>
            <a:xfrm>
              <a:off x="162264" y="0"/>
              <a:ext cx="162264" cy="563320"/>
            </a:xfrm>
            <a:prstGeom prst="rect">
              <a:avLst/>
            </a:prstGeom>
            <a:ln w="12700" cap="flat">
              <a:noFill/>
              <a:miter lim="400000"/>
            </a:ln>
            <a:effectLst/>
          </p:spPr>
        </p:pic>
      </p:grpSp>
      <p:sp>
        <p:nvSpPr>
          <p:cNvPr id="510" name="TextBox 163"/>
          <p:cNvSpPr txBox="1"/>
          <p:nvPr/>
        </p:nvSpPr>
        <p:spPr>
          <a:xfrm>
            <a:off x="6713215" y="3076990"/>
            <a:ext cx="78844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Field</a:t>
            </a:r>
          </a:p>
        </p:txBody>
      </p:sp>
      <p:pic>
        <p:nvPicPr>
          <p:cNvPr id="511" name="Graphic 120" descr="Graphic 120"/>
          <p:cNvPicPr>
            <a:picLocks noChangeAspect="1"/>
          </p:cNvPicPr>
          <p:nvPr/>
        </p:nvPicPr>
        <p:blipFill>
          <a:blip r:embed="rId5"/>
          <a:stretch>
            <a:fillRect/>
          </a:stretch>
        </p:blipFill>
        <p:spPr>
          <a:xfrm>
            <a:off x="2888652" y="1818478"/>
            <a:ext cx="559614" cy="559614"/>
          </a:xfrm>
          <a:prstGeom prst="rect">
            <a:avLst/>
          </a:prstGeom>
          <a:ln w="12700">
            <a:miter lim="400000"/>
          </a:ln>
        </p:spPr>
      </p:pic>
      <p:grpSp>
        <p:nvGrpSpPr>
          <p:cNvPr id="518" name="Group 2"/>
          <p:cNvGrpSpPr/>
          <p:nvPr/>
        </p:nvGrpSpPr>
        <p:grpSpPr>
          <a:xfrm>
            <a:off x="9509259" y="4205125"/>
            <a:ext cx="1844540" cy="1020002"/>
            <a:chOff x="0" y="0"/>
            <a:chExt cx="1844538" cy="1020000"/>
          </a:xfrm>
        </p:grpSpPr>
        <p:sp>
          <p:nvSpPr>
            <p:cNvPr id="512" name="Rectangle 93"/>
            <p:cNvSpPr/>
            <p:nvPr/>
          </p:nvSpPr>
          <p:spPr>
            <a:xfrm>
              <a:off x="173497" y="448554"/>
              <a:ext cx="1531058" cy="571447"/>
            </a:xfrm>
            <a:prstGeom prst="rect">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1097280">
                <a:defRPr sz="2100">
                  <a:solidFill>
                    <a:srgbClr val="FFFFFF"/>
                  </a:solidFill>
                  <a:latin typeface="+mj-lt"/>
                  <a:ea typeface="+mj-ea"/>
                  <a:cs typeface="+mj-cs"/>
                  <a:sym typeface="Source Sans Pro Regular"/>
                </a:defRPr>
              </a:pPr>
              <a:endParaRPr/>
            </a:p>
          </p:txBody>
        </p:sp>
        <p:grpSp>
          <p:nvGrpSpPr>
            <p:cNvPr id="515" name="Trapezoid 94"/>
            <p:cNvGrpSpPr/>
            <p:nvPr/>
          </p:nvGrpSpPr>
          <p:grpSpPr>
            <a:xfrm>
              <a:off x="0" y="0"/>
              <a:ext cx="1844539" cy="599441"/>
              <a:chOff x="0" y="0"/>
              <a:chExt cx="1844538" cy="599440"/>
            </a:xfrm>
          </p:grpSpPr>
          <p:sp>
            <p:nvSpPr>
              <p:cNvPr id="513" name="Shape"/>
              <p:cNvSpPr/>
              <p:nvPr/>
            </p:nvSpPr>
            <p:spPr>
              <a:xfrm>
                <a:off x="0" y="54752"/>
                <a:ext cx="1844539" cy="4450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267" y="0"/>
                    </a:lnTo>
                    <a:lnTo>
                      <a:pt x="18333" y="0"/>
                    </a:lnTo>
                    <a:lnTo>
                      <a:pt x="21600" y="21600"/>
                    </a:lnTo>
                    <a:close/>
                  </a:path>
                </a:pathLst>
              </a:custGeom>
              <a:solidFill>
                <a:srgbClr val="808080"/>
              </a:solidFill>
              <a:ln w="12700" cap="flat">
                <a:solidFill>
                  <a:srgbClr val="000000"/>
                </a:solidFill>
                <a:prstDash val="solid"/>
                <a:miter lim="800000"/>
              </a:ln>
              <a:effectLst/>
            </p:spPr>
            <p:txBody>
              <a:bodyPr wrap="square" lIns="45719" tIns="45719" rIns="45719" bIns="45719" numCol="1" anchor="ctr">
                <a:noAutofit/>
              </a:bodyPr>
              <a:lstStyle/>
              <a:p>
                <a:pPr algn="ctr" defTabSz="1097280"/>
                <a:endParaRPr/>
              </a:p>
            </p:txBody>
          </p:sp>
          <p:sp>
            <p:nvSpPr>
              <p:cNvPr id="514" name="Response Headquarters"/>
              <p:cNvSpPr txBox="1"/>
              <p:nvPr/>
            </p:nvSpPr>
            <p:spPr>
              <a:xfrm>
                <a:off x="238043" y="0"/>
                <a:ext cx="1368453" cy="599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defTabSz="1097280">
                  <a:defRPr sz="1600">
                    <a:solidFill>
                      <a:srgbClr val="FFFFFF"/>
                    </a:solidFill>
                    <a:latin typeface="+mj-lt"/>
                    <a:ea typeface="+mj-ea"/>
                    <a:cs typeface="+mj-cs"/>
                    <a:sym typeface="Source Sans Pro Regular"/>
                  </a:defRPr>
                </a:lvl1pPr>
              </a:lstStyle>
              <a:p>
                <a:r>
                  <a:t>Response Headquarters</a:t>
                </a:r>
              </a:p>
            </p:txBody>
          </p:sp>
        </p:grpSp>
        <p:sp>
          <p:nvSpPr>
            <p:cNvPr id="516" name="Rectangle 97"/>
            <p:cNvSpPr/>
            <p:nvPr/>
          </p:nvSpPr>
          <p:spPr>
            <a:xfrm>
              <a:off x="722418" y="640436"/>
              <a:ext cx="195238" cy="377885"/>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defTabSz="1097280">
                <a:defRPr sz="2100">
                  <a:solidFill>
                    <a:srgbClr val="FFFFFF"/>
                  </a:solidFill>
                  <a:latin typeface="+mj-lt"/>
                  <a:ea typeface="+mj-ea"/>
                  <a:cs typeface="+mj-cs"/>
                  <a:sym typeface="Source Sans Pro Regular"/>
                </a:defRPr>
              </a:pPr>
              <a:endParaRPr/>
            </a:p>
          </p:txBody>
        </p:sp>
        <p:sp>
          <p:nvSpPr>
            <p:cNvPr id="517" name="Rectangle 116"/>
            <p:cNvSpPr/>
            <p:nvPr/>
          </p:nvSpPr>
          <p:spPr>
            <a:xfrm>
              <a:off x="955228" y="640436"/>
              <a:ext cx="202651" cy="376765"/>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defTabSz="1097280">
                <a:defRPr sz="2100">
                  <a:solidFill>
                    <a:srgbClr val="FFFFFF"/>
                  </a:solidFill>
                  <a:latin typeface="+mj-lt"/>
                  <a:ea typeface="+mj-ea"/>
                  <a:cs typeface="+mj-cs"/>
                  <a:sym typeface="Source Sans Pro Regular"/>
                </a:defRPr>
              </a:pPr>
              <a:endParaRPr/>
            </a:p>
          </p:txBody>
        </p:sp>
      </p:grpSp>
      <p:sp>
        <p:nvSpPr>
          <p:cNvPr id="519" name="TextBox 121"/>
          <p:cNvSpPr txBox="1"/>
          <p:nvPr/>
        </p:nvSpPr>
        <p:spPr>
          <a:xfrm>
            <a:off x="8529116" y="3071212"/>
            <a:ext cx="2415450"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Headquarters</a:t>
            </a:r>
          </a:p>
        </p:txBody>
      </p:sp>
      <p:sp>
        <p:nvSpPr>
          <p:cNvPr id="520" name="Rectangle 130"/>
          <p:cNvSpPr/>
          <p:nvPr/>
        </p:nvSpPr>
        <p:spPr>
          <a:xfrm>
            <a:off x="6285957" y="3477707"/>
            <a:ext cx="1680017" cy="1538658"/>
          </a:xfrm>
          <a:prstGeom prst="rect">
            <a:avLst/>
          </a:prstGeom>
          <a:ln w="12700">
            <a:solidFill>
              <a:srgbClr val="011749"/>
            </a:solidFill>
            <a:miter/>
          </a:ln>
        </p:spPr>
        <p:txBody>
          <a:bodyPr lIns="45719" rIns="45719" anchor="ctr"/>
          <a:lstStyle/>
          <a:p>
            <a:pPr algn="ctr" defTabSz="1097280">
              <a:defRPr sz="2100">
                <a:solidFill>
                  <a:srgbClr val="FFFFFF"/>
                </a:solidFill>
                <a:latin typeface="+mj-lt"/>
                <a:ea typeface="+mj-ea"/>
                <a:cs typeface="+mj-cs"/>
                <a:sym typeface="Source Sans Pro Regular"/>
              </a:defRPr>
            </a:pPr>
            <a:endParaRPr/>
          </a:p>
        </p:txBody>
      </p:sp>
      <p:pic>
        <p:nvPicPr>
          <p:cNvPr id="521" name="Graphic 88" descr="Graphic 88"/>
          <p:cNvPicPr>
            <a:picLocks noChangeAspect="1"/>
          </p:cNvPicPr>
          <p:nvPr/>
        </p:nvPicPr>
        <p:blipFill>
          <a:blip r:embed="rId13"/>
          <a:stretch>
            <a:fillRect/>
          </a:stretch>
        </p:blipFill>
        <p:spPr>
          <a:xfrm>
            <a:off x="9956468" y="1796120"/>
            <a:ext cx="559614" cy="559614"/>
          </a:xfrm>
          <a:prstGeom prst="rect">
            <a:avLst/>
          </a:prstGeom>
          <a:ln w="12700">
            <a:miter lim="400000"/>
          </a:ln>
        </p:spPr>
      </p:pic>
      <p:sp>
        <p:nvSpPr>
          <p:cNvPr id="522" name="TextBox 81"/>
          <p:cNvSpPr txBox="1"/>
          <p:nvPr/>
        </p:nvSpPr>
        <p:spPr>
          <a:xfrm>
            <a:off x="9861076" y="1209139"/>
            <a:ext cx="1150095" cy="472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defTabSz="617219">
              <a:defRPr sz="1200">
                <a:latin typeface="+mj-lt"/>
                <a:ea typeface="+mj-ea"/>
                <a:cs typeface="+mj-cs"/>
                <a:sym typeface="Source Sans Pro Regular"/>
              </a:defRPr>
            </a:pPr>
            <a:r>
              <a:t>WASH</a:t>
            </a:r>
          </a:p>
          <a:p>
            <a:pPr algn="ctr" defTabSz="617219">
              <a:defRPr sz="1200">
                <a:latin typeface="+mj-lt"/>
                <a:ea typeface="+mj-ea"/>
                <a:cs typeface="+mj-cs"/>
                <a:sym typeface="Source Sans Pro Regular"/>
              </a:defRPr>
            </a:pPr>
            <a:r>
              <a:t> specialist</a:t>
            </a:r>
          </a:p>
        </p:txBody>
      </p:sp>
      <p:grpSp>
        <p:nvGrpSpPr>
          <p:cNvPr id="543" name="Group 5"/>
          <p:cNvGrpSpPr/>
          <p:nvPr/>
        </p:nvGrpSpPr>
        <p:grpSpPr>
          <a:xfrm>
            <a:off x="1618765" y="5574112"/>
            <a:ext cx="9847428" cy="735038"/>
            <a:chOff x="-1" y="0"/>
            <a:chExt cx="9847426" cy="735036"/>
          </a:xfrm>
        </p:grpSpPr>
        <p:sp>
          <p:nvSpPr>
            <p:cNvPr id="523" name="Rectangle 109"/>
            <p:cNvSpPr/>
            <p:nvPr/>
          </p:nvSpPr>
          <p:spPr>
            <a:xfrm>
              <a:off x="-1" y="0"/>
              <a:ext cx="9847426" cy="735036"/>
            </a:xfrm>
            <a:prstGeom prst="rect">
              <a:avLst/>
            </a:prstGeom>
            <a:solidFill>
              <a:srgbClr val="F2F2F2"/>
            </a:solidFill>
            <a:ln w="12700" cap="flat">
              <a:solidFill>
                <a:srgbClr val="002060"/>
              </a:solidFill>
              <a:prstDash val="solid"/>
              <a:miter lim="800000"/>
            </a:ln>
            <a:effectLst/>
          </p:spPr>
          <p:txBody>
            <a:bodyPr wrap="square" lIns="45719" tIns="45719" rIns="45719" bIns="45719" numCol="1" anchor="ctr">
              <a:noAutofit/>
            </a:bodyPr>
            <a:lstStyle/>
            <a:p>
              <a:pPr algn="ctr" defTabSz="1097280">
                <a:defRPr sz="2100">
                  <a:solidFill>
                    <a:srgbClr val="FFFFFF"/>
                  </a:solidFill>
                  <a:latin typeface="+mj-lt"/>
                  <a:ea typeface="+mj-ea"/>
                  <a:cs typeface="+mj-cs"/>
                  <a:sym typeface="Source Sans Pro Regular"/>
                </a:defRPr>
              </a:pPr>
              <a:endParaRPr/>
            </a:p>
          </p:txBody>
        </p:sp>
        <p:grpSp>
          <p:nvGrpSpPr>
            <p:cNvPr id="526" name="Group 119"/>
            <p:cNvGrpSpPr/>
            <p:nvPr/>
          </p:nvGrpSpPr>
          <p:grpSpPr>
            <a:xfrm>
              <a:off x="1052848" y="135829"/>
              <a:ext cx="1250902" cy="498678"/>
              <a:chOff x="0" y="0"/>
              <a:chExt cx="1250900" cy="498677"/>
            </a:xfrm>
          </p:grpSpPr>
          <p:pic>
            <p:nvPicPr>
              <p:cNvPr id="524" name="Picture 148" descr="Picture 148"/>
              <p:cNvPicPr>
                <a:picLocks noChangeAspect="1"/>
              </p:cNvPicPr>
              <p:nvPr/>
            </p:nvPicPr>
            <p:blipFill>
              <a:blip r:embed="rId14"/>
              <a:stretch>
                <a:fillRect/>
              </a:stretch>
            </p:blipFill>
            <p:spPr>
              <a:xfrm>
                <a:off x="0" y="0"/>
                <a:ext cx="345156" cy="498678"/>
              </a:xfrm>
              <a:prstGeom prst="rect">
                <a:avLst/>
              </a:prstGeom>
              <a:ln w="12700" cap="flat">
                <a:noFill/>
                <a:miter lim="400000"/>
              </a:ln>
              <a:effectLst/>
            </p:spPr>
          </p:pic>
          <p:sp>
            <p:nvSpPr>
              <p:cNvPr id="525" name="TextBox 149"/>
              <p:cNvSpPr txBox="1"/>
              <p:nvPr/>
            </p:nvSpPr>
            <p:spPr>
              <a:xfrm>
                <a:off x="235267" y="112482"/>
                <a:ext cx="1015634" cy="2692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rPr dirty="0"/>
                  <a:t>Epidemiology</a:t>
                </a:r>
              </a:p>
            </p:txBody>
          </p:sp>
        </p:grpSp>
        <p:grpSp>
          <p:nvGrpSpPr>
            <p:cNvPr id="529" name="Group 131"/>
            <p:cNvGrpSpPr/>
            <p:nvPr/>
          </p:nvGrpSpPr>
          <p:grpSpPr>
            <a:xfrm>
              <a:off x="4903518" y="135829"/>
              <a:ext cx="1264551" cy="498678"/>
              <a:chOff x="0" y="0"/>
              <a:chExt cx="1264549" cy="498677"/>
            </a:xfrm>
          </p:grpSpPr>
          <p:pic>
            <p:nvPicPr>
              <p:cNvPr id="527" name="Picture 146" descr="Picture 146"/>
              <p:cNvPicPr>
                <a:picLocks noChangeAspect="1"/>
              </p:cNvPicPr>
              <p:nvPr/>
            </p:nvPicPr>
            <p:blipFill>
              <a:blip r:embed="rId15"/>
              <a:stretch>
                <a:fillRect/>
              </a:stretch>
            </p:blipFill>
            <p:spPr>
              <a:xfrm>
                <a:off x="0" y="0"/>
                <a:ext cx="345156" cy="498678"/>
              </a:xfrm>
              <a:prstGeom prst="rect">
                <a:avLst/>
              </a:prstGeom>
              <a:ln w="12700" cap="flat">
                <a:noFill/>
                <a:miter lim="400000"/>
              </a:ln>
              <a:effectLst/>
            </p:spPr>
          </p:pic>
          <p:sp>
            <p:nvSpPr>
              <p:cNvPr id="528" name="TextBox 147"/>
              <p:cNvSpPr txBox="1"/>
              <p:nvPr/>
            </p:nvSpPr>
            <p:spPr>
              <a:xfrm>
                <a:off x="237066" y="3622"/>
                <a:ext cx="1027484" cy="4470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t>Social Mobilization</a:t>
                </a:r>
              </a:p>
            </p:txBody>
          </p:sp>
        </p:grpSp>
        <p:grpSp>
          <p:nvGrpSpPr>
            <p:cNvPr id="532" name="Group 133"/>
            <p:cNvGrpSpPr/>
            <p:nvPr/>
          </p:nvGrpSpPr>
          <p:grpSpPr>
            <a:xfrm>
              <a:off x="7342423" y="135829"/>
              <a:ext cx="1116000" cy="498678"/>
              <a:chOff x="0" y="0"/>
              <a:chExt cx="1115998" cy="498677"/>
            </a:xfrm>
          </p:grpSpPr>
          <p:pic>
            <p:nvPicPr>
              <p:cNvPr id="530" name="Picture 144" descr="Picture 144"/>
              <p:cNvPicPr>
                <a:picLocks noChangeAspect="1"/>
              </p:cNvPicPr>
              <p:nvPr/>
            </p:nvPicPr>
            <p:blipFill>
              <a:blip r:embed="rId16"/>
              <a:stretch>
                <a:fillRect/>
              </a:stretch>
            </p:blipFill>
            <p:spPr>
              <a:xfrm>
                <a:off x="0" y="0"/>
                <a:ext cx="345156" cy="498678"/>
              </a:xfrm>
              <a:prstGeom prst="rect">
                <a:avLst/>
              </a:prstGeom>
              <a:ln w="12700" cap="flat">
                <a:noFill/>
                <a:miter lim="400000"/>
              </a:ln>
              <a:effectLst/>
            </p:spPr>
          </p:pic>
          <p:sp>
            <p:nvSpPr>
              <p:cNvPr id="531" name="TextBox 145"/>
              <p:cNvSpPr txBox="1"/>
              <p:nvPr/>
            </p:nvSpPr>
            <p:spPr>
              <a:xfrm>
                <a:off x="237065" y="112482"/>
                <a:ext cx="878934" cy="2692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t>Laboratory</a:t>
                </a:r>
              </a:p>
            </p:txBody>
          </p:sp>
        </p:grpSp>
        <p:grpSp>
          <p:nvGrpSpPr>
            <p:cNvPr id="535" name="Group 134"/>
            <p:cNvGrpSpPr/>
            <p:nvPr/>
          </p:nvGrpSpPr>
          <p:grpSpPr>
            <a:xfrm>
              <a:off x="2195717" y="135829"/>
              <a:ext cx="1264552" cy="498678"/>
              <a:chOff x="0" y="0"/>
              <a:chExt cx="1264551" cy="498677"/>
            </a:xfrm>
          </p:grpSpPr>
          <p:pic>
            <p:nvPicPr>
              <p:cNvPr id="533" name="Picture 142" descr="Picture 142"/>
              <p:cNvPicPr>
                <a:picLocks noChangeAspect="1"/>
              </p:cNvPicPr>
              <p:nvPr/>
            </p:nvPicPr>
            <p:blipFill>
              <a:blip r:embed="rId17"/>
              <a:stretch>
                <a:fillRect/>
              </a:stretch>
            </p:blipFill>
            <p:spPr>
              <a:xfrm>
                <a:off x="0" y="0"/>
                <a:ext cx="345156" cy="498678"/>
              </a:xfrm>
              <a:prstGeom prst="rect">
                <a:avLst/>
              </a:prstGeom>
              <a:ln w="12700" cap="flat">
                <a:noFill/>
                <a:miter lim="400000"/>
              </a:ln>
              <a:effectLst/>
            </p:spPr>
          </p:pic>
          <p:sp>
            <p:nvSpPr>
              <p:cNvPr id="534" name="TextBox 143"/>
              <p:cNvSpPr txBox="1"/>
              <p:nvPr/>
            </p:nvSpPr>
            <p:spPr>
              <a:xfrm>
                <a:off x="237068" y="3623"/>
                <a:ext cx="1027484" cy="4470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t>Case Management</a:t>
                </a:r>
              </a:p>
            </p:txBody>
          </p:sp>
        </p:grpSp>
        <p:sp>
          <p:nvSpPr>
            <p:cNvPr id="537" name="TextBox 141"/>
            <p:cNvSpPr txBox="1"/>
            <p:nvPr/>
          </p:nvSpPr>
          <p:spPr>
            <a:xfrm>
              <a:off x="6403249" y="185170"/>
              <a:ext cx="1072137" cy="3556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defTabSz="617219">
                <a:defRPr sz="1200">
                  <a:latin typeface="Myriad Web Pro"/>
                  <a:ea typeface="Myriad Web Pro"/>
                  <a:cs typeface="Myriad Web Pro"/>
                  <a:sym typeface="Myriad Web Pro"/>
                </a:defRPr>
              </a:lvl1pPr>
            </a:lstStyle>
            <a:p>
              <a:r>
                <a:t>Risk Communication</a:t>
              </a:r>
            </a:p>
          </p:txBody>
        </p:sp>
        <p:sp>
          <p:nvSpPr>
            <p:cNvPr id="539" name="TextBox 136"/>
            <p:cNvSpPr txBox="1"/>
            <p:nvPr/>
          </p:nvSpPr>
          <p:spPr>
            <a:xfrm>
              <a:off x="45720" y="150216"/>
              <a:ext cx="979497" cy="4343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1097280">
                <a:defRPr sz="2100">
                  <a:latin typeface="+mj-lt"/>
                  <a:ea typeface="+mj-ea"/>
                  <a:cs typeface="+mj-cs"/>
                  <a:sym typeface="Source Sans Pro Regular"/>
                </a:defRPr>
              </a:lvl1pPr>
            </a:lstStyle>
            <a:p>
              <a:r>
                <a:t>Roles:</a:t>
              </a:r>
            </a:p>
          </p:txBody>
        </p:sp>
        <p:grpSp>
          <p:nvGrpSpPr>
            <p:cNvPr id="542" name="Group 137"/>
            <p:cNvGrpSpPr/>
            <p:nvPr/>
          </p:nvGrpSpPr>
          <p:grpSpPr>
            <a:xfrm>
              <a:off x="3318480" y="135829"/>
              <a:ext cx="1682061" cy="498678"/>
              <a:chOff x="0" y="0"/>
              <a:chExt cx="1682059" cy="498677"/>
            </a:xfrm>
          </p:grpSpPr>
          <p:pic>
            <p:nvPicPr>
              <p:cNvPr id="540" name="Picture 138" descr="Picture 138"/>
              <p:cNvPicPr>
                <a:picLocks noChangeAspect="1"/>
              </p:cNvPicPr>
              <p:nvPr/>
            </p:nvPicPr>
            <p:blipFill>
              <a:blip r:embed="rId18"/>
              <a:stretch>
                <a:fillRect/>
              </a:stretch>
            </p:blipFill>
            <p:spPr>
              <a:xfrm>
                <a:off x="0" y="0"/>
                <a:ext cx="345156" cy="498678"/>
              </a:xfrm>
              <a:prstGeom prst="rect">
                <a:avLst/>
              </a:prstGeom>
              <a:ln w="12700" cap="flat">
                <a:noFill/>
                <a:miter lim="400000"/>
              </a:ln>
              <a:effectLst/>
            </p:spPr>
          </p:pic>
          <p:sp>
            <p:nvSpPr>
              <p:cNvPr id="541" name="TextBox 139"/>
              <p:cNvSpPr txBox="1"/>
              <p:nvPr/>
            </p:nvSpPr>
            <p:spPr>
              <a:xfrm>
                <a:off x="237066" y="3622"/>
                <a:ext cx="1444994" cy="4470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t>Infection Prevention and Control</a:t>
                </a:r>
              </a:p>
            </p:txBody>
          </p:sp>
        </p:grpSp>
      </p:grpSp>
      <p:pic>
        <p:nvPicPr>
          <p:cNvPr id="544" name="Picture 9" descr="Picture 9"/>
          <p:cNvPicPr>
            <a:picLocks noChangeAspect="1"/>
          </p:cNvPicPr>
          <p:nvPr/>
        </p:nvPicPr>
        <p:blipFill>
          <a:blip r:embed="rId19"/>
          <a:stretch>
            <a:fillRect/>
          </a:stretch>
        </p:blipFill>
        <p:spPr>
          <a:xfrm>
            <a:off x="7691697" y="5698759"/>
            <a:ext cx="190279" cy="481168"/>
          </a:xfrm>
          <a:prstGeom prst="rect">
            <a:avLst/>
          </a:prstGeom>
          <a:ln w="12700">
            <a:miter lim="400000"/>
          </a:ln>
        </p:spPr>
      </p:pic>
      <p:pic>
        <p:nvPicPr>
          <p:cNvPr id="545" name="Graphic 88" descr="Graphic 88"/>
          <p:cNvPicPr>
            <a:picLocks noChangeAspect="1"/>
          </p:cNvPicPr>
          <p:nvPr/>
        </p:nvPicPr>
        <p:blipFill>
          <a:blip r:embed="rId13"/>
          <a:stretch>
            <a:fillRect/>
          </a:stretch>
        </p:blipFill>
        <p:spPr>
          <a:xfrm>
            <a:off x="9962483" y="5677584"/>
            <a:ext cx="559614" cy="559614"/>
          </a:xfrm>
          <a:prstGeom prst="rect">
            <a:avLst/>
          </a:prstGeom>
          <a:ln w="12700">
            <a:miter lim="400000"/>
          </a:ln>
        </p:spPr>
      </p:pic>
      <p:sp>
        <p:nvSpPr>
          <p:cNvPr id="546" name="TextBox 81"/>
          <p:cNvSpPr txBox="1"/>
          <p:nvPr/>
        </p:nvSpPr>
        <p:spPr>
          <a:xfrm>
            <a:off x="10277399" y="5725605"/>
            <a:ext cx="954711" cy="447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defTabSz="617219">
              <a:defRPr sz="1200">
                <a:latin typeface="Myriad Web Pro"/>
                <a:ea typeface="Myriad Web Pro"/>
                <a:cs typeface="Myriad Web Pro"/>
                <a:sym typeface="Myriad Web Pro"/>
              </a:defRPr>
            </a:pPr>
            <a:r>
              <a:t>WASH</a:t>
            </a:r>
          </a:p>
          <a:p>
            <a:pPr algn="ctr" defTabSz="617219">
              <a:defRPr sz="1200">
                <a:latin typeface="Myriad Web Pro"/>
                <a:ea typeface="Myriad Web Pro"/>
                <a:cs typeface="Myriad Web Pro"/>
                <a:sym typeface="Myriad Web Pro"/>
              </a:defRPr>
            </a:pPr>
            <a:r>
              <a:t> specialist</a:t>
            </a:r>
          </a:p>
        </p:txBody>
      </p:sp>
      <p:pic>
        <p:nvPicPr>
          <p:cNvPr id="547" name="Graphic 88" descr="Graphic 88"/>
          <p:cNvPicPr>
            <a:picLocks noChangeAspect="1"/>
          </p:cNvPicPr>
          <p:nvPr/>
        </p:nvPicPr>
        <p:blipFill>
          <a:blip r:embed="rId13"/>
          <a:stretch>
            <a:fillRect/>
          </a:stretch>
        </p:blipFill>
        <p:spPr>
          <a:xfrm>
            <a:off x="10333002" y="1787745"/>
            <a:ext cx="559614" cy="559614"/>
          </a:xfrm>
          <a:prstGeom prst="rect">
            <a:avLst/>
          </a:prstGeom>
          <a:ln w="12700">
            <a:miter lim="400000"/>
          </a:ln>
        </p:spPr>
      </p:pic>
      <p:pic>
        <p:nvPicPr>
          <p:cNvPr id="548" name="Graphic 88" descr="Graphic 88"/>
          <p:cNvPicPr>
            <a:picLocks noChangeAspect="1"/>
          </p:cNvPicPr>
          <p:nvPr/>
        </p:nvPicPr>
        <p:blipFill>
          <a:blip r:embed="rId13"/>
          <a:stretch>
            <a:fillRect/>
          </a:stretch>
        </p:blipFill>
        <p:spPr>
          <a:xfrm>
            <a:off x="2006082" y="4332104"/>
            <a:ext cx="559614" cy="559614"/>
          </a:xfrm>
          <a:prstGeom prst="rect">
            <a:avLst/>
          </a:prstGeom>
          <a:ln w="12700">
            <a:miter lim="400000"/>
          </a:ln>
        </p:spPr>
      </p:pic>
      <p:sp>
        <p:nvSpPr>
          <p:cNvPr id="2" name="Rectangle 14">
            <a:extLst>
              <a:ext uri="{FF2B5EF4-FFF2-40B4-BE49-F238E27FC236}">
                <a16:creationId xmlns:a16="http://schemas.microsoft.com/office/drawing/2014/main" id="{2D0D5528-E39A-20FC-53EE-62F8F11942F5}"/>
              </a:ext>
            </a:extLst>
          </p:cNvPr>
          <p:cNvSpPr/>
          <p:nvPr/>
        </p:nvSpPr>
        <p:spPr>
          <a:xfrm>
            <a:off x="2073046" y="1702723"/>
            <a:ext cx="9375607" cy="770208"/>
          </a:xfrm>
          <a:prstGeom prst="rect">
            <a:avLst/>
          </a:prstGeom>
          <a:ln w="12700">
            <a:solidFill>
              <a:srgbClr val="002060"/>
            </a:solidFill>
            <a:miter/>
          </a:ln>
        </p:spPr>
        <p:txBody>
          <a:bodyPr lIns="45719" rIns="45719" anchor="ctr"/>
          <a:lstStyle/>
          <a:p>
            <a:pPr algn="ctr" defTabSz="1097280">
              <a:defRPr sz="21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a:t>
            </a:fld>
            <a:endParaRPr/>
          </a:p>
        </p:txBody>
      </p:sp>
      <p:sp>
        <p:nvSpPr>
          <p:cNvPr id="269" name="Google Shape;308;p8"/>
          <p:cNvSpPr txBox="1"/>
          <p:nvPr/>
        </p:nvSpPr>
        <p:spPr>
          <a:xfrm>
            <a:off x="2207739" y="1341086"/>
            <a:ext cx="7776521" cy="33752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spAutoFit/>
          </a:bodyPr>
          <a:lstStyle/>
          <a:p>
            <a:pPr algn="just" defTabSz="216992">
              <a:lnSpc>
                <a:spcPct val="90000"/>
              </a:lnSpc>
              <a:spcBef>
                <a:spcPts val="200"/>
              </a:spcBef>
              <a:defRPr sz="2400">
                <a:solidFill>
                  <a:srgbClr val="FB2500"/>
                </a:solidFill>
                <a:latin typeface="+mj-lt"/>
                <a:ea typeface="+mj-ea"/>
                <a:cs typeface="+mj-cs"/>
                <a:sym typeface="Source Sans Pro Regular"/>
              </a:defRPr>
            </a:pPr>
            <a:r>
              <a:rPr dirty="0">
                <a:solidFill>
                  <a:srgbClr val="C00000"/>
                </a:solidFill>
              </a:rPr>
              <a:t>Make sure you review the content of the presentation and decide whether you need to use the entire content of this presentation or not, based on your context, your target learning needs in this specific content area, and the time available for this presentation. </a:t>
            </a:r>
          </a:p>
          <a:p>
            <a:pPr algn="just" defTabSz="216992">
              <a:lnSpc>
                <a:spcPct val="90000"/>
              </a:lnSpc>
              <a:spcBef>
                <a:spcPts val="200"/>
              </a:spcBef>
              <a:defRPr sz="2400">
                <a:solidFill>
                  <a:srgbClr val="FB2500"/>
                </a:solidFill>
                <a:latin typeface="+mj-lt"/>
                <a:ea typeface="+mj-ea"/>
                <a:cs typeface="+mj-cs"/>
                <a:sym typeface="Source Sans Pro Regular"/>
              </a:defRPr>
            </a:pPr>
            <a:endParaRPr dirty="0">
              <a:solidFill>
                <a:srgbClr val="C00000"/>
              </a:solidFill>
            </a:endParaRPr>
          </a:p>
          <a:p>
            <a:pPr algn="just" defTabSz="216992">
              <a:lnSpc>
                <a:spcPct val="90000"/>
              </a:lnSpc>
              <a:spcBef>
                <a:spcPts val="200"/>
              </a:spcBef>
              <a:defRPr sz="2400">
                <a:solidFill>
                  <a:srgbClr val="FB2500"/>
                </a:solidFill>
                <a:latin typeface="+mj-lt"/>
                <a:ea typeface="+mj-ea"/>
                <a:cs typeface="+mj-cs"/>
                <a:sym typeface="Source Sans Pro Regular"/>
              </a:defRPr>
            </a:pPr>
            <a:r>
              <a:rPr dirty="0">
                <a:solidFill>
                  <a:srgbClr val="C00000"/>
                </a:solidFill>
              </a:rPr>
              <a:t>Within this presentation you may find additional slides with “Notes to facilitators”: these will prompt you to complete and/or customize the content using your country-tailored information.</a:t>
            </a:r>
          </a:p>
        </p:txBody>
      </p:sp>
      <p:sp>
        <p:nvSpPr>
          <p:cNvPr id="270" name="TextBox 5"/>
          <p:cNvSpPr txBox="1"/>
          <p:nvPr/>
        </p:nvSpPr>
        <p:spPr>
          <a:xfrm>
            <a:off x="215841" y="22300"/>
            <a:ext cx="6054178"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Notes to facilitators</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20</a:t>
            </a:fld>
            <a:endParaRPr/>
          </a:p>
        </p:txBody>
      </p:sp>
      <p:sp>
        <p:nvSpPr>
          <p:cNvPr id="552" name="Rectangle 3"/>
          <p:cNvSpPr/>
          <p:nvPr/>
        </p:nvSpPr>
        <p:spPr>
          <a:xfrm>
            <a:off x="8496917" y="3479194"/>
            <a:ext cx="2493369" cy="1579190"/>
          </a:xfrm>
          <a:prstGeom prst="rect">
            <a:avLst/>
          </a:prstGeom>
          <a:solidFill>
            <a:srgbClr val="D9D9D9"/>
          </a:solidFill>
          <a:ln w="12700">
            <a:solidFill>
              <a:srgbClr val="011749"/>
            </a:solidFill>
            <a:miter/>
          </a:ln>
        </p:spPr>
        <p:txBody>
          <a:bodyPr lIns="45719" rIns="45719" anchor="ctr"/>
          <a:lstStyle/>
          <a:p>
            <a:pPr algn="ctr" defTabSz="1097280">
              <a:defRPr sz="2100">
                <a:solidFill>
                  <a:srgbClr val="FFFFFF"/>
                </a:solidFill>
                <a:latin typeface="+mj-lt"/>
                <a:ea typeface="+mj-ea"/>
                <a:cs typeface="+mj-cs"/>
                <a:sym typeface="Source Sans Pro Regular"/>
              </a:defRPr>
            </a:pPr>
            <a:endParaRPr/>
          </a:p>
        </p:txBody>
      </p:sp>
      <p:pic>
        <p:nvPicPr>
          <p:cNvPr id="553" name="Graphic 129" descr="Graphic 129"/>
          <p:cNvPicPr>
            <a:picLocks noChangeAspect="1"/>
          </p:cNvPicPr>
          <p:nvPr/>
        </p:nvPicPr>
        <p:blipFill>
          <a:blip r:embed="rId2"/>
          <a:stretch>
            <a:fillRect/>
          </a:stretch>
        </p:blipFill>
        <p:spPr>
          <a:xfrm>
            <a:off x="5276658" y="3656936"/>
            <a:ext cx="559614" cy="559614"/>
          </a:xfrm>
          <a:prstGeom prst="rect">
            <a:avLst/>
          </a:prstGeom>
          <a:ln w="12700">
            <a:miter lim="400000"/>
          </a:ln>
        </p:spPr>
      </p:pic>
      <p:pic>
        <p:nvPicPr>
          <p:cNvPr id="554" name="Graphic 128" descr="Graphic 128"/>
          <p:cNvPicPr>
            <a:picLocks noChangeAspect="1"/>
          </p:cNvPicPr>
          <p:nvPr/>
        </p:nvPicPr>
        <p:blipFill>
          <a:blip r:embed="rId3"/>
          <a:stretch>
            <a:fillRect/>
          </a:stretch>
        </p:blipFill>
        <p:spPr>
          <a:xfrm>
            <a:off x="3868537" y="3657072"/>
            <a:ext cx="559614" cy="559614"/>
          </a:xfrm>
          <a:prstGeom prst="rect">
            <a:avLst/>
          </a:prstGeom>
          <a:ln w="12700">
            <a:miter lim="400000"/>
          </a:ln>
        </p:spPr>
      </p:pic>
      <p:sp>
        <p:nvSpPr>
          <p:cNvPr id="555" name="TextBox 7"/>
          <p:cNvSpPr txBox="1"/>
          <p:nvPr/>
        </p:nvSpPr>
        <p:spPr>
          <a:xfrm>
            <a:off x="2440869" y="1393921"/>
            <a:ext cx="1199220"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Epidemiology</a:t>
            </a:r>
          </a:p>
        </p:txBody>
      </p:sp>
      <p:sp>
        <p:nvSpPr>
          <p:cNvPr id="556" name="TextBox 17"/>
          <p:cNvSpPr txBox="1"/>
          <p:nvPr/>
        </p:nvSpPr>
        <p:spPr>
          <a:xfrm>
            <a:off x="3983164" y="1400028"/>
            <a:ext cx="155448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Case Management</a:t>
            </a:r>
          </a:p>
        </p:txBody>
      </p:sp>
      <p:sp>
        <p:nvSpPr>
          <p:cNvPr id="557" name="TextBox 19"/>
          <p:cNvSpPr txBox="1"/>
          <p:nvPr/>
        </p:nvSpPr>
        <p:spPr>
          <a:xfrm>
            <a:off x="5554053" y="1416551"/>
            <a:ext cx="1225297"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IPC</a:t>
            </a:r>
          </a:p>
        </p:txBody>
      </p:sp>
      <p:sp>
        <p:nvSpPr>
          <p:cNvPr id="558" name="TextBox 32"/>
          <p:cNvSpPr txBox="1"/>
          <p:nvPr/>
        </p:nvSpPr>
        <p:spPr>
          <a:xfrm>
            <a:off x="445761" y="1716204"/>
            <a:ext cx="1612527" cy="9541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defTabSz="1097280">
              <a:defRPr sz="1400">
                <a:latin typeface="+mj-lt"/>
                <a:ea typeface="+mj-ea"/>
                <a:cs typeface="+mj-cs"/>
                <a:sym typeface="Source Sans Pro Regular"/>
              </a:defRPr>
            </a:lvl1pPr>
          </a:lstStyle>
          <a:p>
            <a:r>
              <a:rPr dirty="0"/>
              <a:t>Current local response teams and requested support roles</a:t>
            </a:r>
          </a:p>
        </p:txBody>
      </p:sp>
      <p:sp>
        <p:nvSpPr>
          <p:cNvPr id="559" name="Title 33"/>
          <p:cNvSpPr txBox="1">
            <a:spLocks noGrp="1"/>
          </p:cNvSpPr>
          <p:nvPr>
            <p:ph type="title"/>
          </p:nvPr>
        </p:nvSpPr>
        <p:spPr>
          <a:xfrm>
            <a:off x="269186" y="19837"/>
            <a:ext cx="3571876" cy="646113"/>
          </a:xfrm>
          <a:prstGeom prst="rect">
            <a:avLst/>
          </a:prstGeom>
        </p:spPr>
        <p:txBody>
          <a:bodyPr/>
          <a:lstStyle/>
          <a:p>
            <a:r>
              <a:rPr b="1" dirty="0"/>
              <a:t>Possible answers</a:t>
            </a:r>
          </a:p>
        </p:txBody>
      </p:sp>
      <p:sp>
        <p:nvSpPr>
          <p:cNvPr id="560" name="Rectangle 14"/>
          <p:cNvSpPr/>
          <p:nvPr/>
        </p:nvSpPr>
        <p:spPr>
          <a:xfrm>
            <a:off x="2073046" y="1702723"/>
            <a:ext cx="9375607" cy="770208"/>
          </a:xfrm>
          <a:prstGeom prst="rect">
            <a:avLst/>
          </a:prstGeom>
          <a:ln w="12700">
            <a:solidFill>
              <a:srgbClr val="002060"/>
            </a:solidFill>
            <a:miter/>
          </a:ln>
        </p:spPr>
        <p:txBody>
          <a:bodyPr lIns="45719" rIns="45719" anchor="ctr"/>
          <a:lstStyle/>
          <a:p>
            <a:pPr algn="ctr" defTabSz="1097280">
              <a:defRPr sz="2100">
                <a:solidFill>
                  <a:srgbClr val="FFFFFF"/>
                </a:solidFill>
                <a:latin typeface="+mj-lt"/>
                <a:ea typeface="+mj-ea"/>
                <a:cs typeface="+mj-cs"/>
                <a:sym typeface="Source Sans Pro Regular"/>
              </a:defRPr>
            </a:pPr>
            <a:endParaRPr/>
          </a:p>
        </p:txBody>
      </p:sp>
      <p:pic>
        <p:nvPicPr>
          <p:cNvPr id="561" name="Graphic 72" descr="Graphic 72"/>
          <p:cNvPicPr>
            <a:picLocks noChangeAspect="1"/>
          </p:cNvPicPr>
          <p:nvPr/>
        </p:nvPicPr>
        <p:blipFill>
          <a:blip r:embed="rId2"/>
          <a:stretch>
            <a:fillRect/>
          </a:stretch>
        </p:blipFill>
        <p:spPr>
          <a:xfrm>
            <a:off x="5512930" y="1807493"/>
            <a:ext cx="559614" cy="559614"/>
          </a:xfrm>
          <a:prstGeom prst="rect">
            <a:avLst/>
          </a:prstGeom>
          <a:ln w="12700">
            <a:miter lim="400000"/>
          </a:ln>
        </p:spPr>
      </p:pic>
      <p:pic>
        <p:nvPicPr>
          <p:cNvPr id="562" name="Graphic 73" descr="Graphic 73"/>
          <p:cNvPicPr>
            <a:picLocks noChangeAspect="1"/>
          </p:cNvPicPr>
          <p:nvPr/>
        </p:nvPicPr>
        <p:blipFill>
          <a:blip r:embed="rId2"/>
          <a:stretch>
            <a:fillRect/>
          </a:stretch>
        </p:blipFill>
        <p:spPr>
          <a:xfrm>
            <a:off x="4334904" y="3652256"/>
            <a:ext cx="559613" cy="559614"/>
          </a:xfrm>
          <a:prstGeom prst="rect">
            <a:avLst/>
          </a:prstGeom>
          <a:ln w="12700">
            <a:miter lim="400000"/>
          </a:ln>
        </p:spPr>
      </p:pic>
      <p:pic>
        <p:nvPicPr>
          <p:cNvPr id="563" name="Graphic 75" descr="Graphic 75"/>
          <p:cNvPicPr>
            <a:picLocks noChangeAspect="1"/>
          </p:cNvPicPr>
          <p:nvPr/>
        </p:nvPicPr>
        <p:blipFill>
          <a:blip r:embed="rId3"/>
          <a:stretch>
            <a:fillRect/>
          </a:stretch>
        </p:blipFill>
        <p:spPr>
          <a:xfrm>
            <a:off x="3763412" y="1808020"/>
            <a:ext cx="559614" cy="559614"/>
          </a:xfrm>
          <a:prstGeom prst="rect">
            <a:avLst/>
          </a:prstGeom>
          <a:ln w="12700">
            <a:miter lim="400000"/>
          </a:ln>
        </p:spPr>
      </p:pic>
      <p:pic>
        <p:nvPicPr>
          <p:cNvPr id="564" name="Graphic 76" descr="Graphic 76"/>
          <p:cNvPicPr>
            <a:picLocks noChangeAspect="1"/>
          </p:cNvPicPr>
          <p:nvPr/>
        </p:nvPicPr>
        <p:blipFill>
          <a:blip r:embed="rId3"/>
          <a:stretch>
            <a:fillRect/>
          </a:stretch>
        </p:blipFill>
        <p:spPr>
          <a:xfrm>
            <a:off x="4200792" y="1808020"/>
            <a:ext cx="559614" cy="559614"/>
          </a:xfrm>
          <a:prstGeom prst="rect">
            <a:avLst/>
          </a:prstGeom>
          <a:ln w="12700">
            <a:miter lim="400000"/>
          </a:ln>
        </p:spPr>
      </p:pic>
      <p:pic>
        <p:nvPicPr>
          <p:cNvPr id="565" name="Graphic 77" descr="Graphic 77"/>
          <p:cNvPicPr>
            <a:picLocks noChangeAspect="1"/>
          </p:cNvPicPr>
          <p:nvPr/>
        </p:nvPicPr>
        <p:blipFill>
          <a:blip r:embed="rId3"/>
          <a:stretch>
            <a:fillRect/>
          </a:stretch>
        </p:blipFill>
        <p:spPr>
          <a:xfrm>
            <a:off x="4638171" y="1808020"/>
            <a:ext cx="559614" cy="559614"/>
          </a:xfrm>
          <a:prstGeom prst="rect">
            <a:avLst/>
          </a:prstGeom>
          <a:ln w="12700">
            <a:miter lim="400000"/>
          </a:ln>
        </p:spPr>
      </p:pic>
      <p:pic>
        <p:nvPicPr>
          <p:cNvPr id="566" name="Graphic 78" descr="Graphic 78"/>
          <p:cNvPicPr>
            <a:picLocks noChangeAspect="1"/>
          </p:cNvPicPr>
          <p:nvPr/>
        </p:nvPicPr>
        <p:blipFill>
          <a:blip r:embed="rId3"/>
          <a:stretch>
            <a:fillRect/>
          </a:stretch>
        </p:blipFill>
        <p:spPr>
          <a:xfrm>
            <a:off x="5075551" y="1808020"/>
            <a:ext cx="559614" cy="559614"/>
          </a:xfrm>
          <a:prstGeom prst="rect">
            <a:avLst/>
          </a:prstGeom>
          <a:ln w="12700">
            <a:miter lim="400000"/>
          </a:ln>
        </p:spPr>
      </p:pic>
      <p:pic>
        <p:nvPicPr>
          <p:cNvPr id="567" name="Graphic 79" descr="Graphic 79"/>
          <p:cNvPicPr>
            <a:picLocks noChangeAspect="1"/>
          </p:cNvPicPr>
          <p:nvPr/>
        </p:nvPicPr>
        <p:blipFill>
          <a:blip r:embed="rId4"/>
          <a:stretch>
            <a:fillRect/>
          </a:stretch>
        </p:blipFill>
        <p:spPr>
          <a:xfrm>
            <a:off x="2451273" y="1808020"/>
            <a:ext cx="559614" cy="559614"/>
          </a:xfrm>
          <a:prstGeom prst="rect">
            <a:avLst/>
          </a:prstGeom>
          <a:ln w="12700">
            <a:miter lim="400000"/>
          </a:ln>
        </p:spPr>
      </p:pic>
      <p:pic>
        <p:nvPicPr>
          <p:cNvPr id="568" name="Graphic 80" descr="Graphic 80"/>
          <p:cNvPicPr>
            <a:picLocks noChangeAspect="1"/>
          </p:cNvPicPr>
          <p:nvPr/>
        </p:nvPicPr>
        <p:blipFill>
          <a:blip r:embed="rId4"/>
          <a:stretch>
            <a:fillRect/>
          </a:stretch>
        </p:blipFill>
        <p:spPr>
          <a:xfrm>
            <a:off x="2013893" y="1808020"/>
            <a:ext cx="559614" cy="559614"/>
          </a:xfrm>
          <a:prstGeom prst="rect">
            <a:avLst/>
          </a:prstGeom>
          <a:ln w="12700">
            <a:miter lim="400000"/>
          </a:ln>
        </p:spPr>
      </p:pic>
      <p:pic>
        <p:nvPicPr>
          <p:cNvPr id="569" name="Graphic 81" descr="Graphic 81"/>
          <p:cNvPicPr>
            <a:picLocks noChangeAspect="1"/>
          </p:cNvPicPr>
          <p:nvPr/>
        </p:nvPicPr>
        <p:blipFill>
          <a:blip r:embed="rId5"/>
          <a:stretch>
            <a:fillRect/>
          </a:stretch>
        </p:blipFill>
        <p:spPr>
          <a:xfrm>
            <a:off x="3326031" y="1808020"/>
            <a:ext cx="559614" cy="559614"/>
          </a:xfrm>
          <a:prstGeom prst="rect">
            <a:avLst/>
          </a:prstGeom>
          <a:ln w="12700">
            <a:miter lim="400000"/>
          </a:ln>
        </p:spPr>
      </p:pic>
      <p:pic>
        <p:nvPicPr>
          <p:cNvPr id="570" name="Graphic 82" descr="Graphic 82"/>
          <p:cNvPicPr>
            <a:picLocks noChangeAspect="1"/>
          </p:cNvPicPr>
          <p:nvPr/>
        </p:nvPicPr>
        <p:blipFill>
          <a:blip r:embed="rId5"/>
          <a:stretch>
            <a:fillRect/>
          </a:stretch>
        </p:blipFill>
        <p:spPr>
          <a:xfrm>
            <a:off x="6387689" y="1807493"/>
            <a:ext cx="559614" cy="559614"/>
          </a:xfrm>
          <a:prstGeom prst="rect">
            <a:avLst/>
          </a:prstGeom>
          <a:ln w="12700">
            <a:miter lim="400000"/>
          </a:ln>
        </p:spPr>
      </p:pic>
      <p:pic>
        <p:nvPicPr>
          <p:cNvPr id="571" name="Graphic 83" descr="Graphic 83"/>
          <p:cNvPicPr>
            <a:picLocks noChangeAspect="1"/>
          </p:cNvPicPr>
          <p:nvPr/>
        </p:nvPicPr>
        <p:blipFill>
          <a:blip r:embed="rId5"/>
          <a:stretch>
            <a:fillRect/>
          </a:stretch>
        </p:blipFill>
        <p:spPr>
          <a:xfrm>
            <a:off x="5950310" y="1807493"/>
            <a:ext cx="559614" cy="559614"/>
          </a:xfrm>
          <a:prstGeom prst="rect">
            <a:avLst/>
          </a:prstGeom>
          <a:ln w="12700">
            <a:miter lim="400000"/>
          </a:ln>
        </p:spPr>
      </p:pic>
      <p:sp>
        <p:nvSpPr>
          <p:cNvPr id="572" name="TextBox 86"/>
          <p:cNvSpPr txBox="1"/>
          <p:nvPr/>
        </p:nvSpPr>
        <p:spPr>
          <a:xfrm>
            <a:off x="6966145" y="1223210"/>
            <a:ext cx="1224566" cy="472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Social Mobilization</a:t>
            </a:r>
          </a:p>
        </p:txBody>
      </p:sp>
      <p:pic>
        <p:nvPicPr>
          <p:cNvPr id="573" name="Graphic 87" descr="Graphic 87"/>
          <p:cNvPicPr>
            <a:picLocks noChangeAspect="1"/>
          </p:cNvPicPr>
          <p:nvPr/>
        </p:nvPicPr>
        <p:blipFill>
          <a:blip r:embed="rId6"/>
          <a:stretch>
            <a:fillRect/>
          </a:stretch>
        </p:blipFill>
        <p:spPr>
          <a:xfrm>
            <a:off x="6825068" y="1807493"/>
            <a:ext cx="559614" cy="559614"/>
          </a:xfrm>
          <a:prstGeom prst="rect">
            <a:avLst/>
          </a:prstGeom>
          <a:ln w="12700">
            <a:miter lim="400000"/>
          </a:ln>
        </p:spPr>
      </p:pic>
      <p:pic>
        <p:nvPicPr>
          <p:cNvPr id="574" name="Graphic 89" descr="Graphic 89"/>
          <p:cNvPicPr>
            <a:picLocks noChangeAspect="1"/>
          </p:cNvPicPr>
          <p:nvPr/>
        </p:nvPicPr>
        <p:blipFill>
          <a:blip r:embed="rId6"/>
          <a:stretch>
            <a:fillRect/>
          </a:stretch>
        </p:blipFill>
        <p:spPr>
          <a:xfrm>
            <a:off x="7699827" y="1807493"/>
            <a:ext cx="559614" cy="559614"/>
          </a:xfrm>
          <a:prstGeom prst="rect">
            <a:avLst/>
          </a:prstGeom>
          <a:ln w="12700">
            <a:miter lim="400000"/>
          </a:ln>
        </p:spPr>
      </p:pic>
      <p:pic>
        <p:nvPicPr>
          <p:cNvPr id="575" name="Graphic 90" descr="Graphic 90"/>
          <p:cNvPicPr>
            <a:picLocks noChangeAspect="1"/>
          </p:cNvPicPr>
          <p:nvPr/>
        </p:nvPicPr>
        <p:blipFill>
          <a:blip r:embed="rId6"/>
          <a:stretch>
            <a:fillRect/>
          </a:stretch>
        </p:blipFill>
        <p:spPr>
          <a:xfrm>
            <a:off x="7262448" y="1807493"/>
            <a:ext cx="559614" cy="559614"/>
          </a:xfrm>
          <a:prstGeom prst="rect">
            <a:avLst/>
          </a:prstGeom>
          <a:ln w="12700">
            <a:miter lim="400000"/>
          </a:ln>
        </p:spPr>
      </p:pic>
      <p:sp>
        <p:nvSpPr>
          <p:cNvPr id="576" name="TextBox 91"/>
          <p:cNvSpPr txBox="1"/>
          <p:nvPr/>
        </p:nvSpPr>
        <p:spPr>
          <a:xfrm>
            <a:off x="9113238" y="1412977"/>
            <a:ext cx="78844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Lab</a:t>
            </a:r>
          </a:p>
        </p:txBody>
      </p:sp>
      <p:pic>
        <p:nvPicPr>
          <p:cNvPr id="577" name="Graphic 92" descr="Graphic 92"/>
          <p:cNvPicPr>
            <a:picLocks noChangeAspect="1"/>
          </p:cNvPicPr>
          <p:nvPr/>
        </p:nvPicPr>
        <p:blipFill>
          <a:blip r:embed="rId7"/>
          <a:stretch>
            <a:fillRect/>
          </a:stretch>
        </p:blipFill>
        <p:spPr>
          <a:xfrm>
            <a:off x="9011966" y="1803919"/>
            <a:ext cx="559614" cy="559614"/>
          </a:xfrm>
          <a:prstGeom prst="rect">
            <a:avLst/>
          </a:prstGeom>
          <a:ln w="12700">
            <a:miter lim="400000"/>
          </a:ln>
        </p:spPr>
      </p:pic>
      <p:pic>
        <p:nvPicPr>
          <p:cNvPr id="578" name="Graphic 95" descr="Graphic 95"/>
          <p:cNvPicPr>
            <a:picLocks noChangeAspect="1"/>
          </p:cNvPicPr>
          <p:nvPr/>
        </p:nvPicPr>
        <p:blipFill>
          <a:blip r:embed="rId5"/>
          <a:stretch>
            <a:fillRect/>
          </a:stretch>
        </p:blipFill>
        <p:spPr>
          <a:xfrm>
            <a:off x="9449354" y="1803919"/>
            <a:ext cx="559614" cy="559614"/>
          </a:xfrm>
          <a:prstGeom prst="rect">
            <a:avLst/>
          </a:prstGeom>
          <a:ln w="12700">
            <a:miter lim="400000"/>
          </a:ln>
        </p:spPr>
      </p:pic>
      <p:sp>
        <p:nvSpPr>
          <p:cNvPr id="579" name="Rectangle 96"/>
          <p:cNvSpPr/>
          <p:nvPr/>
        </p:nvSpPr>
        <p:spPr>
          <a:xfrm>
            <a:off x="2079211" y="3553097"/>
            <a:ext cx="3744210" cy="1464900"/>
          </a:xfrm>
          <a:prstGeom prst="rect">
            <a:avLst/>
          </a:prstGeom>
          <a:ln w="12700">
            <a:solidFill>
              <a:srgbClr val="002060"/>
            </a:solidFill>
            <a:miter/>
          </a:ln>
        </p:spPr>
        <p:txBody>
          <a:bodyPr lIns="45719" rIns="45719" anchor="ctr"/>
          <a:lstStyle/>
          <a:p>
            <a:pPr algn="ctr" defTabSz="1097280">
              <a:defRPr sz="2100">
                <a:solidFill>
                  <a:srgbClr val="FFFFFF"/>
                </a:solidFill>
                <a:latin typeface="+mj-lt"/>
                <a:ea typeface="+mj-ea"/>
                <a:cs typeface="+mj-cs"/>
                <a:sym typeface="Source Sans Pro Regular"/>
              </a:defRPr>
            </a:pPr>
            <a:endParaRPr/>
          </a:p>
        </p:txBody>
      </p:sp>
      <p:pic>
        <p:nvPicPr>
          <p:cNvPr id="580" name="Graphic 98" descr="Graphic 98"/>
          <p:cNvPicPr>
            <a:picLocks noChangeAspect="1"/>
          </p:cNvPicPr>
          <p:nvPr/>
        </p:nvPicPr>
        <p:blipFill>
          <a:blip r:embed="rId4"/>
          <a:stretch>
            <a:fillRect/>
          </a:stretch>
        </p:blipFill>
        <p:spPr>
          <a:xfrm>
            <a:off x="2012645" y="3652256"/>
            <a:ext cx="559614" cy="559614"/>
          </a:xfrm>
          <a:prstGeom prst="rect">
            <a:avLst/>
          </a:prstGeom>
          <a:ln w="12700">
            <a:miter lim="400000"/>
          </a:ln>
        </p:spPr>
      </p:pic>
      <p:pic>
        <p:nvPicPr>
          <p:cNvPr id="581" name="Graphic 99" descr="Graphic 99"/>
          <p:cNvPicPr>
            <a:picLocks noChangeAspect="1"/>
          </p:cNvPicPr>
          <p:nvPr/>
        </p:nvPicPr>
        <p:blipFill>
          <a:blip r:embed="rId2"/>
          <a:stretch>
            <a:fillRect/>
          </a:stretch>
        </p:blipFill>
        <p:spPr>
          <a:xfrm>
            <a:off x="4799355" y="3652256"/>
            <a:ext cx="559614" cy="559614"/>
          </a:xfrm>
          <a:prstGeom prst="rect">
            <a:avLst/>
          </a:prstGeom>
          <a:ln w="12700">
            <a:miter lim="400000"/>
          </a:ln>
        </p:spPr>
      </p:pic>
      <p:pic>
        <p:nvPicPr>
          <p:cNvPr id="582" name="Graphic 100" descr="Graphic 100"/>
          <p:cNvPicPr>
            <a:picLocks noChangeAspect="1"/>
          </p:cNvPicPr>
          <p:nvPr/>
        </p:nvPicPr>
        <p:blipFill>
          <a:blip r:embed="rId6"/>
          <a:stretch>
            <a:fillRect/>
          </a:stretch>
        </p:blipFill>
        <p:spPr>
          <a:xfrm>
            <a:off x="2477097" y="4325723"/>
            <a:ext cx="559614" cy="559614"/>
          </a:xfrm>
          <a:prstGeom prst="rect">
            <a:avLst/>
          </a:prstGeom>
          <a:ln w="12700">
            <a:miter lim="400000"/>
          </a:ln>
        </p:spPr>
      </p:pic>
      <p:pic>
        <p:nvPicPr>
          <p:cNvPr id="583" name="Graphic 101" descr="Graphic 101"/>
          <p:cNvPicPr>
            <a:picLocks noChangeAspect="1"/>
          </p:cNvPicPr>
          <p:nvPr/>
        </p:nvPicPr>
        <p:blipFill>
          <a:blip r:embed="rId6"/>
          <a:stretch>
            <a:fillRect/>
          </a:stretch>
        </p:blipFill>
        <p:spPr>
          <a:xfrm>
            <a:off x="2941548" y="4325723"/>
            <a:ext cx="559614" cy="559614"/>
          </a:xfrm>
          <a:prstGeom prst="rect">
            <a:avLst/>
          </a:prstGeom>
          <a:ln w="12700">
            <a:miter lim="400000"/>
          </a:ln>
        </p:spPr>
      </p:pic>
      <p:pic>
        <p:nvPicPr>
          <p:cNvPr id="584" name="Graphic 102" descr="Graphic 102"/>
          <p:cNvPicPr>
            <a:picLocks noChangeAspect="1"/>
          </p:cNvPicPr>
          <p:nvPr/>
        </p:nvPicPr>
        <p:blipFill>
          <a:blip r:embed="rId6"/>
          <a:stretch>
            <a:fillRect/>
          </a:stretch>
        </p:blipFill>
        <p:spPr>
          <a:xfrm>
            <a:off x="3405999" y="4325723"/>
            <a:ext cx="559614" cy="559614"/>
          </a:xfrm>
          <a:prstGeom prst="rect">
            <a:avLst/>
          </a:prstGeom>
          <a:ln w="12700">
            <a:miter lim="400000"/>
          </a:ln>
        </p:spPr>
      </p:pic>
      <p:pic>
        <p:nvPicPr>
          <p:cNvPr id="585" name="Graphic 103" descr="Graphic 103"/>
          <p:cNvPicPr>
            <a:picLocks noChangeAspect="1"/>
          </p:cNvPicPr>
          <p:nvPr/>
        </p:nvPicPr>
        <p:blipFill>
          <a:blip r:embed="rId7"/>
          <a:stretch>
            <a:fillRect/>
          </a:stretch>
        </p:blipFill>
        <p:spPr>
          <a:xfrm>
            <a:off x="4799355" y="4325723"/>
            <a:ext cx="559614" cy="559614"/>
          </a:xfrm>
          <a:prstGeom prst="rect">
            <a:avLst/>
          </a:prstGeom>
          <a:ln w="12700">
            <a:miter lim="400000"/>
          </a:ln>
        </p:spPr>
      </p:pic>
      <p:pic>
        <p:nvPicPr>
          <p:cNvPr id="586" name="Graphic 104" descr="Graphic 104"/>
          <p:cNvPicPr>
            <a:picLocks noChangeAspect="1"/>
          </p:cNvPicPr>
          <p:nvPr/>
        </p:nvPicPr>
        <p:blipFill>
          <a:blip r:embed="rId7"/>
          <a:stretch>
            <a:fillRect/>
          </a:stretch>
        </p:blipFill>
        <p:spPr>
          <a:xfrm>
            <a:off x="5263806" y="4325723"/>
            <a:ext cx="559614" cy="559614"/>
          </a:xfrm>
          <a:prstGeom prst="rect">
            <a:avLst/>
          </a:prstGeom>
          <a:ln w="12700">
            <a:miter lim="400000"/>
          </a:ln>
        </p:spPr>
      </p:pic>
      <p:pic>
        <p:nvPicPr>
          <p:cNvPr id="587" name="Graphic 107" descr="Graphic 107"/>
          <p:cNvPicPr>
            <a:picLocks noChangeAspect="1"/>
          </p:cNvPicPr>
          <p:nvPr/>
        </p:nvPicPr>
        <p:blipFill>
          <a:blip r:embed="rId3"/>
          <a:stretch>
            <a:fillRect/>
          </a:stretch>
        </p:blipFill>
        <p:spPr>
          <a:xfrm>
            <a:off x="3405999" y="3652256"/>
            <a:ext cx="559614" cy="559614"/>
          </a:xfrm>
          <a:prstGeom prst="rect">
            <a:avLst/>
          </a:prstGeom>
          <a:ln w="12700">
            <a:miter lim="400000"/>
          </a:ln>
        </p:spPr>
      </p:pic>
      <p:pic>
        <p:nvPicPr>
          <p:cNvPr id="588" name="Graphic 108" descr="Graphic 108"/>
          <p:cNvPicPr>
            <a:picLocks noChangeAspect="1"/>
          </p:cNvPicPr>
          <p:nvPr/>
        </p:nvPicPr>
        <p:blipFill>
          <a:blip r:embed="rId3"/>
          <a:stretch>
            <a:fillRect/>
          </a:stretch>
        </p:blipFill>
        <p:spPr>
          <a:xfrm>
            <a:off x="2941548" y="3652256"/>
            <a:ext cx="559614" cy="559614"/>
          </a:xfrm>
          <a:prstGeom prst="rect">
            <a:avLst/>
          </a:prstGeom>
          <a:ln w="12700">
            <a:miter lim="400000"/>
          </a:ln>
        </p:spPr>
      </p:pic>
      <p:pic>
        <p:nvPicPr>
          <p:cNvPr id="589" name="Graphic 110" descr="Graphic 110"/>
          <p:cNvPicPr>
            <a:picLocks noChangeAspect="1"/>
          </p:cNvPicPr>
          <p:nvPr/>
        </p:nvPicPr>
        <p:blipFill>
          <a:blip r:embed="rId4"/>
          <a:stretch>
            <a:fillRect/>
          </a:stretch>
        </p:blipFill>
        <p:spPr>
          <a:xfrm>
            <a:off x="2477097" y="3652256"/>
            <a:ext cx="559614" cy="559614"/>
          </a:xfrm>
          <a:prstGeom prst="rect">
            <a:avLst/>
          </a:prstGeom>
          <a:ln w="12700">
            <a:miter lim="400000"/>
          </a:ln>
        </p:spPr>
      </p:pic>
      <p:pic>
        <p:nvPicPr>
          <p:cNvPr id="590" name="Graphic 112" descr="Graphic 112"/>
          <p:cNvPicPr>
            <a:picLocks noChangeAspect="1"/>
          </p:cNvPicPr>
          <p:nvPr/>
        </p:nvPicPr>
        <p:blipFill>
          <a:blip r:embed="rId8"/>
          <a:stretch>
            <a:fillRect/>
          </a:stretch>
        </p:blipFill>
        <p:spPr>
          <a:xfrm>
            <a:off x="3870452" y="4325723"/>
            <a:ext cx="559614" cy="559614"/>
          </a:xfrm>
          <a:prstGeom prst="rect">
            <a:avLst/>
          </a:prstGeom>
          <a:ln w="12700">
            <a:miter lim="400000"/>
          </a:ln>
        </p:spPr>
      </p:pic>
      <p:pic>
        <p:nvPicPr>
          <p:cNvPr id="591" name="Graphic 113" descr="Graphic 113"/>
          <p:cNvPicPr>
            <a:picLocks noChangeAspect="1"/>
          </p:cNvPicPr>
          <p:nvPr/>
        </p:nvPicPr>
        <p:blipFill>
          <a:blip r:embed="rId8"/>
          <a:stretch>
            <a:fillRect/>
          </a:stretch>
        </p:blipFill>
        <p:spPr>
          <a:xfrm>
            <a:off x="4334904" y="4325723"/>
            <a:ext cx="559613" cy="559614"/>
          </a:xfrm>
          <a:prstGeom prst="rect">
            <a:avLst/>
          </a:prstGeom>
          <a:ln w="12700">
            <a:miter lim="400000"/>
          </a:ln>
        </p:spPr>
      </p:pic>
      <p:sp>
        <p:nvSpPr>
          <p:cNvPr id="592" name="TextBox 114"/>
          <p:cNvSpPr txBox="1"/>
          <p:nvPr/>
        </p:nvSpPr>
        <p:spPr>
          <a:xfrm>
            <a:off x="8233357" y="1226785"/>
            <a:ext cx="788442" cy="472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Risk Comms</a:t>
            </a:r>
          </a:p>
        </p:txBody>
      </p:sp>
      <p:pic>
        <p:nvPicPr>
          <p:cNvPr id="593" name="Graphic 115" descr="Graphic 115"/>
          <p:cNvPicPr>
            <a:picLocks noChangeAspect="1"/>
          </p:cNvPicPr>
          <p:nvPr/>
        </p:nvPicPr>
        <p:blipFill>
          <a:blip r:embed="rId8"/>
          <a:stretch>
            <a:fillRect/>
          </a:stretch>
        </p:blipFill>
        <p:spPr>
          <a:xfrm>
            <a:off x="8137207" y="1794859"/>
            <a:ext cx="559614" cy="559614"/>
          </a:xfrm>
          <a:prstGeom prst="rect">
            <a:avLst/>
          </a:prstGeom>
          <a:ln w="12700">
            <a:miter lim="400000"/>
          </a:ln>
        </p:spPr>
      </p:pic>
      <p:pic>
        <p:nvPicPr>
          <p:cNvPr id="594" name="Graphic 117" descr="Graphic 117"/>
          <p:cNvPicPr>
            <a:picLocks noChangeAspect="1"/>
          </p:cNvPicPr>
          <p:nvPr/>
        </p:nvPicPr>
        <p:blipFill>
          <a:blip r:embed="rId8"/>
          <a:stretch>
            <a:fillRect/>
          </a:stretch>
        </p:blipFill>
        <p:spPr>
          <a:xfrm>
            <a:off x="8574588" y="1794859"/>
            <a:ext cx="559614" cy="559614"/>
          </a:xfrm>
          <a:prstGeom prst="rect">
            <a:avLst/>
          </a:prstGeom>
          <a:ln w="12700">
            <a:miter lim="400000"/>
          </a:ln>
        </p:spPr>
      </p:pic>
      <p:sp>
        <p:nvSpPr>
          <p:cNvPr id="595" name="TextBox 118"/>
          <p:cNvSpPr txBox="1"/>
          <p:nvPr/>
        </p:nvSpPr>
        <p:spPr>
          <a:xfrm>
            <a:off x="2053683" y="3157925"/>
            <a:ext cx="2620597"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defTabSz="1097280">
              <a:defRPr sz="1200">
                <a:latin typeface="+mj-lt"/>
                <a:ea typeface="+mj-ea"/>
                <a:cs typeface="+mj-cs"/>
                <a:sym typeface="Source Sans Pro Regular"/>
              </a:defRPr>
            </a:lvl1pPr>
          </a:lstStyle>
          <a:p>
            <a:r>
              <a:t>National Rapid Respond Team Roster</a:t>
            </a:r>
          </a:p>
        </p:txBody>
      </p:sp>
      <p:grpSp>
        <p:nvGrpSpPr>
          <p:cNvPr id="598" name="Group 124"/>
          <p:cNvGrpSpPr/>
          <p:nvPr/>
        </p:nvGrpSpPr>
        <p:grpSpPr>
          <a:xfrm>
            <a:off x="5381349" y="3650403"/>
            <a:ext cx="324528" cy="563321"/>
            <a:chOff x="0" y="0"/>
            <a:chExt cx="324527" cy="563319"/>
          </a:xfrm>
        </p:grpSpPr>
        <p:pic>
          <p:nvPicPr>
            <p:cNvPr id="596" name="Picture 122" descr="Picture 122"/>
            <p:cNvPicPr>
              <a:picLocks noChangeAspect="1"/>
            </p:cNvPicPr>
            <p:nvPr/>
          </p:nvPicPr>
          <p:blipFill>
            <a:blip r:embed="rId9"/>
            <a:srcRect l="21984" r="49211"/>
            <a:stretch>
              <a:fillRect/>
            </a:stretch>
          </p:blipFill>
          <p:spPr>
            <a:xfrm>
              <a:off x="0" y="0"/>
              <a:ext cx="162263" cy="563320"/>
            </a:xfrm>
            <a:prstGeom prst="rect">
              <a:avLst/>
            </a:prstGeom>
            <a:ln w="12700" cap="flat">
              <a:noFill/>
              <a:miter lim="400000"/>
            </a:ln>
            <a:effectLst/>
          </p:spPr>
        </p:pic>
        <p:pic>
          <p:nvPicPr>
            <p:cNvPr id="597" name="Picture 123" descr="Picture 123"/>
            <p:cNvPicPr>
              <a:picLocks noChangeAspect="1"/>
            </p:cNvPicPr>
            <p:nvPr/>
          </p:nvPicPr>
          <p:blipFill>
            <a:blip r:embed="rId10"/>
            <a:srcRect l="49212" r="21984"/>
            <a:stretch>
              <a:fillRect/>
            </a:stretch>
          </p:blipFill>
          <p:spPr>
            <a:xfrm>
              <a:off x="162264" y="0"/>
              <a:ext cx="162264" cy="563320"/>
            </a:xfrm>
            <a:prstGeom prst="rect">
              <a:avLst/>
            </a:prstGeom>
            <a:ln w="12700" cap="flat">
              <a:noFill/>
              <a:miter lim="400000"/>
            </a:ln>
            <a:effectLst/>
          </p:spPr>
        </p:pic>
      </p:grpSp>
      <p:grpSp>
        <p:nvGrpSpPr>
          <p:cNvPr id="601" name="Group 125"/>
          <p:cNvGrpSpPr/>
          <p:nvPr/>
        </p:nvGrpSpPr>
        <p:grpSpPr>
          <a:xfrm>
            <a:off x="3986486" y="3650403"/>
            <a:ext cx="324528" cy="563321"/>
            <a:chOff x="0" y="0"/>
            <a:chExt cx="324527" cy="563319"/>
          </a:xfrm>
        </p:grpSpPr>
        <p:pic>
          <p:nvPicPr>
            <p:cNvPr id="599" name="Picture 126" descr="Picture 126"/>
            <p:cNvPicPr>
              <a:picLocks noChangeAspect="1"/>
            </p:cNvPicPr>
            <p:nvPr/>
          </p:nvPicPr>
          <p:blipFill>
            <a:blip r:embed="rId11"/>
            <a:srcRect l="21984" r="49211"/>
            <a:stretch>
              <a:fillRect/>
            </a:stretch>
          </p:blipFill>
          <p:spPr>
            <a:xfrm>
              <a:off x="0" y="0"/>
              <a:ext cx="162263" cy="563320"/>
            </a:xfrm>
            <a:prstGeom prst="rect">
              <a:avLst/>
            </a:prstGeom>
            <a:ln w="12700" cap="flat">
              <a:noFill/>
              <a:miter lim="400000"/>
            </a:ln>
            <a:effectLst/>
          </p:spPr>
        </p:pic>
        <p:pic>
          <p:nvPicPr>
            <p:cNvPr id="600" name="Picture 127" descr="Picture 127"/>
            <p:cNvPicPr>
              <a:picLocks noChangeAspect="1"/>
            </p:cNvPicPr>
            <p:nvPr/>
          </p:nvPicPr>
          <p:blipFill>
            <a:blip r:embed="rId12"/>
            <a:srcRect l="49212" r="21984"/>
            <a:stretch>
              <a:fillRect/>
            </a:stretch>
          </p:blipFill>
          <p:spPr>
            <a:xfrm>
              <a:off x="162264" y="0"/>
              <a:ext cx="162264" cy="563320"/>
            </a:xfrm>
            <a:prstGeom prst="rect">
              <a:avLst/>
            </a:prstGeom>
            <a:ln w="12700" cap="flat">
              <a:noFill/>
              <a:miter lim="400000"/>
            </a:ln>
            <a:effectLst/>
          </p:spPr>
        </p:pic>
      </p:grpSp>
      <p:sp>
        <p:nvSpPr>
          <p:cNvPr id="602" name="Straight Arrow Connector 131"/>
          <p:cNvSpPr/>
          <p:nvPr/>
        </p:nvSpPr>
        <p:spPr>
          <a:xfrm flipV="1">
            <a:off x="5823420" y="3895214"/>
            <a:ext cx="1010893" cy="390335"/>
          </a:xfrm>
          <a:prstGeom prst="line">
            <a:avLst/>
          </a:prstGeom>
          <a:ln w="38100">
            <a:solidFill>
              <a:srgbClr val="000000"/>
            </a:solidFill>
            <a:miter/>
            <a:tailEnd type="triangle"/>
          </a:ln>
        </p:spPr>
        <p:txBody>
          <a:bodyPr lIns="45719" rIns="45719"/>
          <a:lstStyle/>
          <a:p>
            <a:endParaRPr/>
          </a:p>
        </p:txBody>
      </p:sp>
      <p:sp>
        <p:nvSpPr>
          <p:cNvPr id="603" name="Straight Arrow Connector 133"/>
          <p:cNvSpPr/>
          <p:nvPr/>
        </p:nvSpPr>
        <p:spPr>
          <a:xfrm>
            <a:off x="5823419" y="4285548"/>
            <a:ext cx="1019992" cy="439557"/>
          </a:xfrm>
          <a:prstGeom prst="line">
            <a:avLst/>
          </a:prstGeom>
          <a:ln w="38100">
            <a:solidFill>
              <a:srgbClr val="000000"/>
            </a:solidFill>
            <a:miter/>
            <a:tailEnd type="triangle"/>
          </a:ln>
        </p:spPr>
        <p:txBody>
          <a:bodyPr lIns="45719" rIns="45719"/>
          <a:lstStyle/>
          <a:p>
            <a:endParaRPr/>
          </a:p>
        </p:txBody>
      </p:sp>
      <p:pic>
        <p:nvPicPr>
          <p:cNvPr id="604" name="Picture 160" descr="Picture 160"/>
          <p:cNvPicPr>
            <a:picLocks noChangeAspect="1"/>
          </p:cNvPicPr>
          <p:nvPr/>
        </p:nvPicPr>
        <p:blipFill>
          <a:blip r:embed="rId13"/>
          <a:stretch>
            <a:fillRect/>
          </a:stretch>
        </p:blipFill>
        <p:spPr>
          <a:xfrm>
            <a:off x="8141599" y="3739684"/>
            <a:ext cx="306326" cy="306326"/>
          </a:xfrm>
          <a:prstGeom prst="rect">
            <a:avLst/>
          </a:prstGeom>
          <a:ln w="12700">
            <a:miter lim="400000"/>
          </a:ln>
        </p:spPr>
      </p:pic>
      <p:pic>
        <p:nvPicPr>
          <p:cNvPr id="605" name="Picture 162" descr="Picture 162"/>
          <p:cNvPicPr>
            <a:picLocks noChangeAspect="1"/>
          </p:cNvPicPr>
          <p:nvPr/>
        </p:nvPicPr>
        <p:blipFill>
          <a:blip r:embed="rId13"/>
          <a:stretch>
            <a:fillRect/>
          </a:stretch>
        </p:blipFill>
        <p:spPr>
          <a:xfrm>
            <a:off x="8141599" y="4585103"/>
            <a:ext cx="306326" cy="306326"/>
          </a:xfrm>
          <a:prstGeom prst="rect">
            <a:avLst/>
          </a:prstGeom>
          <a:ln w="12700">
            <a:miter lim="400000"/>
          </a:ln>
        </p:spPr>
      </p:pic>
      <p:sp>
        <p:nvSpPr>
          <p:cNvPr id="606" name="TextBox 163"/>
          <p:cNvSpPr txBox="1"/>
          <p:nvPr/>
        </p:nvSpPr>
        <p:spPr>
          <a:xfrm>
            <a:off x="6713215" y="3076990"/>
            <a:ext cx="78844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defTabSz="1097280">
              <a:defRPr sz="1200">
                <a:latin typeface="+mj-lt"/>
                <a:ea typeface="+mj-ea"/>
                <a:cs typeface="+mj-cs"/>
                <a:sym typeface="Source Sans Pro Regular"/>
              </a:defRPr>
            </a:lvl1pPr>
          </a:lstStyle>
          <a:p>
            <a:r>
              <a:t>Field</a:t>
            </a:r>
          </a:p>
        </p:txBody>
      </p:sp>
      <p:pic>
        <p:nvPicPr>
          <p:cNvPr id="607" name="Graphic 120" descr="Graphic 120"/>
          <p:cNvPicPr>
            <a:picLocks noChangeAspect="1"/>
          </p:cNvPicPr>
          <p:nvPr/>
        </p:nvPicPr>
        <p:blipFill>
          <a:blip r:embed="rId5"/>
          <a:stretch>
            <a:fillRect/>
          </a:stretch>
        </p:blipFill>
        <p:spPr>
          <a:xfrm>
            <a:off x="2888652" y="1818478"/>
            <a:ext cx="559614" cy="559614"/>
          </a:xfrm>
          <a:prstGeom prst="rect">
            <a:avLst/>
          </a:prstGeom>
          <a:ln w="12700">
            <a:miter lim="400000"/>
          </a:ln>
        </p:spPr>
      </p:pic>
      <p:grpSp>
        <p:nvGrpSpPr>
          <p:cNvPr id="614" name="Group 2"/>
          <p:cNvGrpSpPr/>
          <p:nvPr/>
        </p:nvGrpSpPr>
        <p:grpSpPr>
          <a:xfrm>
            <a:off x="9509259" y="4205125"/>
            <a:ext cx="1844540" cy="1020002"/>
            <a:chOff x="0" y="0"/>
            <a:chExt cx="1844538" cy="1020000"/>
          </a:xfrm>
        </p:grpSpPr>
        <p:sp>
          <p:nvSpPr>
            <p:cNvPr id="608" name="Rectangle 93"/>
            <p:cNvSpPr/>
            <p:nvPr/>
          </p:nvSpPr>
          <p:spPr>
            <a:xfrm>
              <a:off x="173497" y="448554"/>
              <a:ext cx="1531058" cy="571447"/>
            </a:xfrm>
            <a:prstGeom prst="rect">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1097280">
                <a:defRPr sz="2100">
                  <a:solidFill>
                    <a:srgbClr val="FFFFFF"/>
                  </a:solidFill>
                  <a:latin typeface="+mj-lt"/>
                  <a:ea typeface="+mj-ea"/>
                  <a:cs typeface="+mj-cs"/>
                  <a:sym typeface="Source Sans Pro Regular"/>
                </a:defRPr>
              </a:pPr>
              <a:endParaRPr/>
            </a:p>
          </p:txBody>
        </p:sp>
        <p:grpSp>
          <p:nvGrpSpPr>
            <p:cNvPr id="611" name="Trapezoid 94"/>
            <p:cNvGrpSpPr/>
            <p:nvPr/>
          </p:nvGrpSpPr>
          <p:grpSpPr>
            <a:xfrm>
              <a:off x="0" y="0"/>
              <a:ext cx="1844539" cy="599441"/>
              <a:chOff x="0" y="0"/>
              <a:chExt cx="1844538" cy="599440"/>
            </a:xfrm>
          </p:grpSpPr>
          <p:sp>
            <p:nvSpPr>
              <p:cNvPr id="609" name="Shape"/>
              <p:cNvSpPr/>
              <p:nvPr/>
            </p:nvSpPr>
            <p:spPr>
              <a:xfrm>
                <a:off x="0" y="54752"/>
                <a:ext cx="1844539" cy="4450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267" y="0"/>
                    </a:lnTo>
                    <a:lnTo>
                      <a:pt x="18333" y="0"/>
                    </a:lnTo>
                    <a:lnTo>
                      <a:pt x="21600" y="21600"/>
                    </a:lnTo>
                    <a:close/>
                  </a:path>
                </a:pathLst>
              </a:custGeom>
              <a:solidFill>
                <a:srgbClr val="808080"/>
              </a:solidFill>
              <a:ln w="12700" cap="flat">
                <a:solidFill>
                  <a:srgbClr val="000000"/>
                </a:solidFill>
                <a:prstDash val="solid"/>
                <a:miter lim="800000"/>
              </a:ln>
              <a:effectLst/>
            </p:spPr>
            <p:txBody>
              <a:bodyPr wrap="square" lIns="45719" tIns="45719" rIns="45719" bIns="45719" numCol="1" anchor="ctr">
                <a:noAutofit/>
              </a:bodyPr>
              <a:lstStyle/>
              <a:p>
                <a:pPr algn="ctr" defTabSz="1097280"/>
                <a:endParaRPr/>
              </a:p>
            </p:txBody>
          </p:sp>
          <p:sp>
            <p:nvSpPr>
              <p:cNvPr id="610" name="Response Headquarters"/>
              <p:cNvSpPr txBox="1"/>
              <p:nvPr/>
            </p:nvSpPr>
            <p:spPr>
              <a:xfrm>
                <a:off x="238043" y="0"/>
                <a:ext cx="1368453" cy="599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defTabSz="1097280">
                  <a:defRPr sz="1600">
                    <a:solidFill>
                      <a:srgbClr val="FFFFFF"/>
                    </a:solidFill>
                    <a:latin typeface="+mj-lt"/>
                    <a:ea typeface="+mj-ea"/>
                    <a:cs typeface="+mj-cs"/>
                    <a:sym typeface="Source Sans Pro Regular"/>
                  </a:defRPr>
                </a:lvl1pPr>
              </a:lstStyle>
              <a:p>
                <a:r>
                  <a:t>Response Headquarters</a:t>
                </a:r>
              </a:p>
            </p:txBody>
          </p:sp>
        </p:grpSp>
        <p:sp>
          <p:nvSpPr>
            <p:cNvPr id="612" name="Rectangle 97"/>
            <p:cNvSpPr/>
            <p:nvPr/>
          </p:nvSpPr>
          <p:spPr>
            <a:xfrm>
              <a:off x="722418" y="640436"/>
              <a:ext cx="195238" cy="377885"/>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defTabSz="1097280">
                <a:defRPr sz="2100">
                  <a:solidFill>
                    <a:srgbClr val="FFFFFF"/>
                  </a:solidFill>
                  <a:latin typeface="+mj-lt"/>
                  <a:ea typeface="+mj-ea"/>
                  <a:cs typeface="+mj-cs"/>
                  <a:sym typeface="Source Sans Pro Regular"/>
                </a:defRPr>
              </a:pPr>
              <a:endParaRPr/>
            </a:p>
          </p:txBody>
        </p:sp>
        <p:sp>
          <p:nvSpPr>
            <p:cNvPr id="613" name="Rectangle 116"/>
            <p:cNvSpPr/>
            <p:nvPr/>
          </p:nvSpPr>
          <p:spPr>
            <a:xfrm>
              <a:off x="955228" y="640436"/>
              <a:ext cx="202651" cy="376765"/>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defTabSz="1097280">
                <a:defRPr sz="2100">
                  <a:solidFill>
                    <a:srgbClr val="FFFFFF"/>
                  </a:solidFill>
                  <a:latin typeface="+mj-lt"/>
                  <a:ea typeface="+mj-ea"/>
                  <a:cs typeface="+mj-cs"/>
                  <a:sym typeface="Source Sans Pro Regular"/>
                </a:defRPr>
              </a:pPr>
              <a:endParaRPr/>
            </a:p>
          </p:txBody>
        </p:sp>
      </p:grpSp>
      <p:sp>
        <p:nvSpPr>
          <p:cNvPr id="615" name="TextBox 121"/>
          <p:cNvSpPr txBox="1"/>
          <p:nvPr/>
        </p:nvSpPr>
        <p:spPr>
          <a:xfrm>
            <a:off x="8529116" y="3071212"/>
            <a:ext cx="2415450"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lgn="ctr" defTabSz="1097280">
              <a:defRPr sz="1200">
                <a:latin typeface="+mj-lt"/>
                <a:ea typeface="+mj-ea"/>
                <a:cs typeface="+mj-cs"/>
                <a:sym typeface="Source Sans Pro Regular"/>
              </a:defRPr>
            </a:lvl1pPr>
          </a:lstStyle>
          <a:p>
            <a:r>
              <a:t>Headquarters</a:t>
            </a:r>
          </a:p>
        </p:txBody>
      </p:sp>
      <p:sp>
        <p:nvSpPr>
          <p:cNvPr id="616" name="Rectangle 130"/>
          <p:cNvSpPr/>
          <p:nvPr/>
        </p:nvSpPr>
        <p:spPr>
          <a:xfrm>
            <a:off x="6285957" y="3477707"/>
            <a:ext cx="1680017" cy="1538658"/>
          </a:xfrm>
          <a:prstGeom prst="rect">
            <a:avLst/>
          </a:prstGeom>
          <a:ln w="12700">
            <a:solidFill>
              <a:srgbClr val="011749"/>
            </a:solidFill>
            <a:miter/>
          </a:ln>
        </p:spPr>
        <p:txBody>
          <a:bodyPr lIns="45719" rIns="45719" anchor="ctr"/>
          <a:lstStyle/>
          <a:p>
            <a:pPr algn="ctr" defTabSz="1097280">
              <a:defRPr sz="2100">
                <a:solidFill>
                  <a:srgbClr val="FFFFFF"/>
                </a:solidFill>
                <a:latin typeface="+mj-lt"/>
                <a:ea typeface="+mj-ea"/>
                <a:cs typeface="+mj-cs"/>
                <a:sym typeface="Source Sans Pro Regular"/>
              </a:defRPr>
            </a:pPr>
            <a:endParaRPr/>
          </a:p>
        </p:txBody>
      </p:sp>
      <p:grpSp>
        <p:nvGrpSpPr>
          <p:cNvPr id="642" name="Group 6"/>
          <p:cNvGrpSpPr/>
          <p:nvPr/>
        </p:nvGrpSpPr>
        <p:grpSpPr>
          <a:xfrm>
            <a:off x="6839098" y="3660280"/>
            <a:ext cx="559614" cy="559614"/>
            <a:chOff x="0" y="0"/>
            <a:chExt cx="559613" cy="559613"/>
          </a:xfrm>
        </p:grpSpPr>
        <p:pic>
          <p:nvPicPr>
            <p:cNvPr id="640" name="Graphic 134" descr="Graphic 134"/>
            <p:cNvPicPr>
              <a:picLocks noChangeAspect="1"/>
            </p:cNvPicPr>
            <p:nvPr/>
          </p:nvPicPr>
          <p:blipFill>
            <a:blip r:embed="rId5"/>
            <a:stretch>
              <a:fillRect/>
            </a:stretch>
          </p:blipFill>
          <p:spPr>
            <a:xfrm>
              <a:off x="-1" y="-1"/>
              <a:ext cx="559615" cy="559615"/>
            </a:xfrm>
            <a:prstGeom prst="rect">
              <a:avLst/>
            </a:prstGeom>
            <a:ln w="12700" cap="flat">
              <a:noFill/>
              <a:miter lim="400000"/>
            </a:ln>
            <a:effectLst/>
          </p:spPr>
        </p:pic>
        <p:sp>
          <p:nvSpPr>
            <p:cNvPr id="641" name="TextBox 5"/>
            <p:cNvSpPr txBox="1"/>
            <p:nvPr/>
          </p:nvSpPr>
          <p:spPr>
            <a:xfrm>
              <a:off x="192702" y="50820"/>
              <a:ext cx="146888"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a:latin typeface="+mj-lt"/>
                  <a:ea typeface="+mj-ea"/>
                  <a:cs typeface="+mj-cs"/>
                  <a:sym typeface="Source Sans Pro Regular"/>
                </a:defRPr>
              </a:lvl1pPr>
            </a:lstStyle>
            <a:p>
              <a:r>
                <a:t>?</a:t>
              </a:r>
            </a:p>
          </p:txBody>
        </p:sp>
      </p:grpSp>
      <p:grpSp>
        <p:nvGrpSpPr>
          <p:cNvPr id="645" name="Group 136"/>
          <p:cNvGrpSpPr/>
          <p:nvPr/>
        </p:nvGrpSpPr>
        <p:grpSpPr>
          <a:xfrm>
            <a:off x="7236310" y="3652173"/>
            <a:ext cx="559614" cy="559614"/>
            <a:chOff x="0" y="0"/>
            <a:chExt cx="559613" cy="559613"/>
          </a:xfrm>
        </p:grpSpPr>
        <p:pic>
          <p:nvPicPr>
            <p:cNvPr id="643" name="Graphic 137" descr="Graphic 137"/>
            <p:cNvPicPr>
              <a:picLocks noChangeAspect="1"/>
            </p:cNvPicPr>
            <p:nvPr/>
          </p:nvPicPr>
          <p:blipFill>
            <a:blip r:embed="rId5"/>
            <a:stretch>
              <a:fillRect/>
            </a:stretch>
          </p:blipFill>
          <p:spPr>
            <a:xfrm>
              <a:off x="-1" y="-1"/>
              <a:ext cx="559615" cy="559615"/>
            </a:xfrm>
            <a:prstGeom prst="rect">
              <a:avLst/>
            </a:prstGeom>
            <a:ln w="12700" cap="flat">
              <a:noFill/>
              <a:miter lim="400000"/>
            </a:ln>
            <a:effectLst/>
          </p:spPr>
        </p:pic>
        <p:sp>
          <p:nvSpPr>
            <p:cNvPr id="644" name="TextBox 138"/>
            <p:cNvSpPr txBox="1"/>
            <p:nvPr/>
          </p:nvSpPr>
          <p:spPr>
            <a:xfrm>
              <a:off x="192702" y="50820"/>
              <a:ext cx="146888"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a:latin typeface="+mj-lt"/>
                  <a:ea typeface="+mj-ea"/>
                  <a:cs typeface="+mj-cs"/>
                  <a:sym typeface="Source Sans Pro Regular"/>
                </a:defRPr>
              </a:lvl1pPr>
            </a:lstStyle>
            <a:p>
              <a:r>
                <a:t>?</a:t>
              </a:r>
            </a:p>
          </p:txBody>
        </p:sp>
      </p:grpSp>
      <p:grpSp>
        <p:nvGrpSpPr>
          <p:cNvPr id="648" name="Group 139"/>
          <p:cNvGrpSpPr/>
          <p:nvPr/>
        </p:nvGrpSpPr>
        <p:grpSpPr>
          <a:xfrm>
            <a:off x="6839097" y="4325003"/>
            <a:ext cx="559614" cy="559614"/>
            <a:chOff x="0" y="0"/>
            <a:chExt cx="559613" cy="559613"/>
          </a:xfrm>
        </p:grpSpPr>
        <p:pic>
          <p:nvPicPr>
            <p:cNvPr id="646" name="Graphic 141" descr="Graphic 141"/>
            <p:cNvPicPr>
              <a:picLocks noChangeAspect="1"/>
            </p:cNvPicPr>
            <p:nvPr/>
          </p:nvPicPr>
          <p:blipFill>
            <a:blip r:embed="rId5"/>
            <a:stretch>
              <a:fillRect/>
            </a:stretch>
          </p:blipFill>
          <p:spPr>
            <a:xfrm>
              <a:off x="-1" y="-1"/>
              <a:ext cx="559615" cy="559615"/>
            </a:xfrm>
            <a:prstGeom prst="rect">
              <a:avLst/>
            </a:prstGeom>
            <a:ln w="12700" cap="flat">
              <a:noFill/>
              <a:miter lim="400000"/>
            </a:ln>
            <a:effectLst/>
          </p:spPr>
        </p:pic>
        <p:sp>
          <p:nvSpPr>
            <p:cNvPr id="647" name="TextBox 143"/>
            <p:cNvSpPr txBox="1"/>
            <p:nvPr/>
          </p:nvSpPr>
          <p:spPr>
            <a:xfrm>
              <a:off x="192702" y="50820"/>
              <a:ext cx="146888"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a:latin typeface="+mj-lt"/>
                  <a:ea typeface="+mj-ea"/>
                  <a:cs typeface="+mj-cs"/>
                  <a:sym typeface="Source Sans Pro Regular"/>
                </a:defRPr>
              </a:lvl1pPr>
            </a:lstStyle>
            <a:p>
              <a:r>
                <a:t>?</a:t>
              </a:r>
            </a:p>
          </p:txBody>
        </p:sp>
      </p:grpSp>
      <p:grpSp>
        <p:nvGrpSpPr>
          <p:cNvPr id="651" name="Group 144"/>
          <p:cNvGrpSpPr/>
          <p:nvPr/>
        </p:nvGrpSpPr>
        <p:grpSpPr>
          <a:xfrm>
            <a:off x="7236310" y="4333109"/>
            <a:ext cx="559614" cy="559614"/>
            <a:chOff x="0" y="0"/>
            <a:chExt cx="559613" cy="559613"/>
          </a:xfrm>
        </p:grpSpPr>
        <p:pic>
          <p:nvPicPr>
            <p:cNvPr id="649" name="Graphic 145" descr="Graphic 145"/>
            <p:cNvPicPr>
              <a:picLocks noChangeAspect="1"/>
            </p:cNvPicPr>
            <p:nvPr/>
          </p:nvPicPr>
          <p:blipFill>
            <a:blip r:embed="rId5"/>
            <a:stretch>
              <a:fillRect/>
            </a:stretch>
          </p:blipFill>
          <p:spPr>
            <a:xfrm>
              <a:off x="-1" y="-1"/>
              <a:ext cx="559615" cy="559615"/>
            </a:xfrm>
            <a:prstGeom prst="rect">
              <a:avLst/>
            </a:prstGeom>
            <a:ln w="12700" cap="flat">
              <a:noFill/>
              <a:miter lim="400000"/>
            </a:ln>
            <a:effectLst/>
          </p:spPr>
        </p:pic>
        <p:sp>
          <p:nvSpPr>
            <p:cNvPr id="650" name="TextBox 146"/>
            <p:cNvSpPr txBox="1"/>
            <p:nvPr/>
          </p:nvSpPr>
          <p:spPr>
            <a:xfrm>
              <a:off x="192702" y="50820"/>
              <a:ext cx="146888"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a:latin typeface="+mj-lt"/>
                  <a:ea typeface="+mj-ea"/>
                  <a:cs typeface="+mj-cs"/>
                  <a:sym typeface="Source Sans Pro Regular"/>
                </a:defRPr>
              </a:lvl1pPr>
            </a:lstStyle>
            <a:p>
              <a:r>
                <a:t>?</a:t>
              </a:r>
            </a:p>
          </p:txBody>
        </p:sp>
      </p:grpSp>
      <p:grpSp>
        <p:nvGrpSpPr>
          <p:cNvPr id="654" name="Group 147"/>
          <p:cNvGrpSpPr/>
          <p:nvPr/>
        </p:nvGrpSpPr>
        <p:grpSpPr>
          <a:xfrm>
            <a:off x="8573862" y="3652173"/>
            <a:ext cx="559614" cy="559614"/>
            <a:chOff x="0" y="0"/>
            <a:chExt cx="559613" cy="559613"/>
          </a:xfrm>
        </p:grpSpPr>
        <p:pic>
          <p:nvPicPr>
            <p:cNvPr id="652" name="Graphic 148" descr="Graphic 148"/>
            <p:cNvPicPr>
              <a:picLocks noChangeAspect="1"/>
            </p:cNvPicPr>
            <p:nvPr/>
          </p:nvPicPr>
          <p:blipFill>
            <a:blip r:embed="rId5"/>
            <a:stretch>
              <a:fillRect/>
            </a:stretch>
          </p:blipFill>
          <p:spPr>
            <a:xfrm>
              <a:off x="-1" y="-1"/>
              <a:ext cx="559615" cy="559615"/>
            </a:xfrm>
            <a:prstGeom prst="rect">
              <a:avLst/>
            </a:prstGeom>
            <a:ln w="12700" cap="flat">
              <a:noFill/>
              <a:miter lim="400000"/>
            </a:ln>
            <a:effectLst/>
          </p:spPr>
        </p:pic>
        <p:sp>
          <p:nvSpPr>
            <p:cNvPr id="653" name="TextBox 150"/>
            <p:cNvSpPr txBox="1"/>
            <p:nvPr/>
          </p:nvSpPr>
          <p:spPr>
            <a:xfrm>
              <a:off x="192702" y="50820"/>
              <a:ext cx="146888"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a:latin typeface="+mj-lt"/>
                  <a:ea typeface="+mj-ea"/>
                  <a:cs typeface="+mj-cs"/>
                  <a:sym typeface="Source Sans Pro Regular"/>
                </a:defRPr>
              </a:lvl1pPr>
            </a:lstStyle>
            <a:p>
              <a:r>
                <a:t>?</a:t>
              </a:r>
            </a:p>
          </p:txBody>
        </p:sp>
      </p:grpSp>
      <p:grpSp>
        <p:nvGrpSpPr>
          <p:cNvPr id="657" name="Group 151"/>
          <p:cNvGrpSpPr/>
          <p:nvPr/>
        </p:nvGrpSpPr>
        <p:grpSpPr>
          <a:xfrm>
            <a:off x="9068352" y="3660280"/>
            <a:ext cx="559614" cy="559614"/>
            <a:chOff x="0" y="0"/>
            <a:chExt cx="559613" cy="559613"/>
          </a:xfrm>
        </p:grpSpPr>
        <p:pic>
          <p:nvPicPr>
            <p:cNvPr id="655" name="Graphic 152" descr="Graphic 152"/>
            <p:cNvPicPr>
              <a:picLocks noChangeAspect="1"/>
            </p:cNvPicPr>
            <p:nvPr/>
          </p:nvPicPr>
          <p:blipFill>
            <a:blip r:embed="rId5"/>
            <a:stretch>
              <a:fillRect/>
            </a:stretch>
          </p:blipFill>
          <p:spPr>
            <a:xfrm>
              <a:off x="-1" y="-1"/>
              <a:ext cx="559615" cy="559615"/>
            </a:xfrm>
            <a:prstGeom prst="rect">
              <a:avLst/>
            </a:prstGeom>
            <a:ln w="12700" cap="flat">
              <a:noFill/>
              <a:miter lim="400000"/>
            </a:ln>
            <a:effectLst/>
          </p:spPr>
        </p:pic>
        <p:sp>
          <p:nvSpPr>
            <p:cNvPr id="656" name="TextBox 153"/>
            <p:cNvSpPr txBox="1"/>
            <p:nvPr/>
          </p:nvSpPr>
          <p:spPr>
            <a:xfrm>
              <a:off x="192702" y="50820"/>
              <a:ext cx="146888"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a:latin typeface="+mj-lt"/>
                  <a:ea typeface="+mj-ea"/>
                  <a:cs typeface="+mj-cs"/>
                  <a:sym typeface="Source Sans Pro Regular"/>
                </a:defRPr>
              </a:lvl1pPr>
            </a:lstStyle>
            <a:p>
              <a:r>
                <a:t>?</a:t>
              </a:r>
            </a:p>
          </p:txBody>
        </p:sp>
      </p:grpSp>
      <p:grpSp>
        <p:nvGrpSpPr>
          <p:cNvPr id="660" name="Group 154"/>
          <p:cNvGrpSpPr/>
          <p:nvPr/>
        </p:nvGrpSpPr>
        <p:grpSpPr>
          <a:xfrm>
            <a:off x="9570949" y="3652173"/>
            <a:ext cx="559614" cy="559614"/>
            <a:chOff x="0" y="0"/>
            <a:chExt cx="559613" cy="559613"/>
          </a:xfrm>
        </p:grpSpPr>
        <p:pic>
          <p:nvPicPr>
            <p:cNvPr id="658" name="Graphic 155" descr="Graphic 155"/>
            <p:cNvPicPr>
              <a:picLocks noChangeAspect="1"/>
            </p:cNvPicPr>
            <p:nvPr/>
          </p:nvPicPr>
          <p:blipFill>
            <a:blip r:embed="rId5"/>
            <a:stretch>
              <a:fillRect/>
            </a:stretch>
          </p:blipFill>
          <p:spPr>
            <a:xfrm>
              <a:off x="-1" y="-1"/>
              <a:ext cx="559615" cy="559615"/>
            </a:xfrm>
            <a:prstGeom prst="rect">
              <a:avLst/>
            </a:prstGeom>
            <a:ln w="12700" cap="flat">
              <a:noFill/>
              <a:miter lim="400000"/>
            </a:ln>
            <a:effectLst/>
          </p:spPr>
        </p:pic>
        <p:sp>
          <p:nvSpPr>
            <p:cNvPr id="659" name="TextBox 156"/>
            <p:cNvSpPr txBox="1"/>
            <p:nvPr/>
          </p:nvSpPr>
          <p:spPr>
            <a:xfrm>
              <a:off x="192702" y="50820"/>
              <a:ext cx="146888"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a:latin typeface="+mj-lt"/>
                  <a:ea typeface="+mj-ea"/>
                  <a:cs typeface="+mj-cs"/>
                  <a:sym typeface="Source Sans Pro Regular"/>
                </a:defRPr>
              </a:lvl1pPr>
            </a:lstStyle>
            <a:p>
              <a:r>
                <a:t>?</a:t>
              </a:r>
            </a:p>
          </p:txBody>
        </p:sp>
      </p:grpSp>
      <p:grpSp>
        <p:nvGrpSpPr>
          <p:cNvPr id="663" name="Group 157"/>
          <p:cNvGrpSpPr/>
          <p:nvPr/>
        </p:nvGrpSpPr>
        <p:grpSpPr>
          <a:xfrm>
            <a:off x="8630608" y="4333111"/>
            <a:ext cx="559614" cy="559614"/>
            <a:chOff x="0" y="0"/>
            <a:chExt cx="559613" cy="559613"/>
          </a:xfrm>
        </p:grpSpPr>
        <p:pic>
          <p:nvPicPr>
            <p:cNvPr id="661" name="Graphic 158" descr="Graphic 158"/>
            <p:cNvPicPr>
              <a:picLocks noChangeAspect="1"/>
            </p:cNvPicPr>
            <p:nvPr/>
          </p:nvPicPr>
          <p:blipFill>
            <a:blip r:embed="rId5"/>
            <a:stretch>
              <a:fillRect/>
            </a:stretch>
          </p:blipFill>
          <p:spPr>
            <a:xfrm>
              <a:off x="-1" y="-1"/>
              <a:ext cx="559615" cy="559615"/>
            </a:xfrm>
            <a:prstGeom prst="rect">
              <a:avLst/>
            </a:prstGeom>
            <a:ln w="12700" cap="flat">
              <a:noFill/>
              <a:miter lim="400000"/>
            </a:ln>
            <a:effectLst/>
          </p:spPr>
        </p:pic>
        <p:sp>
          <p:nvSpPr>
            <p:cNvPr id="662" name="TextBox 159"/>
            <p:cNvSpPr txBox="1"/>
            <p:nvPr/>
          </p:nvSpPr>
          <p:spPr>
            <a:xfrm>
              <a:off x="192702" y="50820"/>
              <a:ext cx="146888"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a:latin typeface="+mj-lt"/>
                  <a:ea typeface="+mj-ea"/>
                  <a:cs typeface="+mj-cs"/>
                  <a:sym typeface="Source Sans Pro Regular"/>
                </a:defRPr>
              </a:lvl1pPr>
            </a:lstStyle>
            <a:p>
              <a:r>
                <a:t>?</a:t>
              </a:r>
            </a:p>
          </p:txBody>
        </p:sp>
      </p:grpSp>
      <p:grpSp>
        <p:nvGrpSpPr>
          <p:cNvPr id="666" name="Group 161"/>
          <p:cNvGrpSpPr/>
          <p:nvPr/>
        </p:nvGrpSpPr>
        <p:grpSpPr>
          <a:xfrm>
            <a:off x="9068352" y="4333111"/>
            <a:ext cx="559614" cy="559614"/>
            <a:chOff x="0" y="0"/>
            <a:chExt cx="559613" cy="559613"/>
          </a:xfrm>
        </p:grpSpPr>
        <p:pic>
          <p:nvPicPr>
            <p:cNvPr id="664" name="Graphic 165" descr="Graphic 165"/>
            <p:cNvPicPr>
              <a:picLocks noChangeAspect="1"/>
            </p:cNvPicPr>
            <p:nvPr/>
          </p:nvPicPr>
          <p:blipFill>
            <a:blip r:embed="rId5"/>
            <a:stretch>
              <a:fillRect/>
            </a:stretch>
          </p:blipFill>
          <p:spPr>
            <a:xfrm>
              <a:off x="-1" y="-1"/>
              <a:ext cx="559615" cy="559615"/>
            </a:xfrm>
            <a:prstGeom prst="rect">
              <a:avLst/>
            </a:prstGeom>
            <a:ln w="12700" cap="flat">
              <a:noFill/>
              <a:miter lim="400000"/>
            </a:ln>
            <a:effectLst/>
          </p:spPr>
        </p:pic>
        <p:sp>
          <p:nvSpPr>
            <p:cNvPr id="665" name="TextBox 167"/>
            <p:cNvSpPr txBox="1"/>
            <p:nvPr/>
          </p:nvSpPr>
          <p:spPr>
            <a:xfrm>
              <a:off x="192702" y="50820"/>
              <a:ext cx="146888" cy="3835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defRPr>
                  <a:latin typeface="+mj-lt"/>
                  <a:ea typeface="+mj-ea"/>
                  <a:cs typeface="+mj-cs"/>
                  <a:sym typeface="Source Sans Pro Regular"/>
                </a:defRPr>
              </a:lvl1pPr>
            </a:lstStyle>
            <a:p>
              <a:r>
                <a:t>?</a:t>
              </a:r>
            </a:p>
          </p:txBody>
        </p:sp>
      </p:grpSp>
      <p:sp>
        <p:nvSpPr>
          <p:cNvPr id="667" name="TextBox 9"/>
          <p:cNvSpPr txBox="1"/>
          <p:nvPr/>
        </p:nvSpPr>
        <p:spPr>
          <a:xfrm>
            <a:off x="447040" y="3548913"/>
            <a:ext cx="1572442" cy="1600438"/>
          </a:xfrm>
          <a:prstGeom prst="rect">
            <a:avLst/>
          </a:prstGeom>
          <a:solidFill>
            <a:srgbClr val="FFFF00"/>
          </a:solidFill>
          <a:ln w="28575">
            <a:solidFill>
              <a:srgbClr val="C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defTabSz="1097280">
              <a:defRPr sz="1400">
                <a:latin typeface="+mj-lt"/>
                <a:ea typeface="+mj-ea"/>
                <a:cs typeface="+mj-cs"/>
                <a:sym typeface="Source Sans Pro Regular"/>
              </a:defRPr>
            </a:lvl1pPr>
          </a:lstStyle>
          <a:p>
            <a:r>
              <a:rPr dirty="0"/>
              <a:t>Select 2 RRT members from your roster and move them to the corresponding boxes on the right side to fill the gaps.</a:t>
            </a:r>
          </a:p>
        </p:txBody>
      </p:sp>
      <p:sp>
        <p:nvSpPr>
          <p:cNvPr id="668" name="TextBox 81"/>
          <p:cNvSpPr txBox="1"/>
          <p:nvPr/>
        </p:nvSpPr>
        <p:spPr>
          <a:xfrm>
            <a:off x="9861076" y="1209139"/>
            <a:ext cx="1150095" cy="472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defTabSz="617219">
              <a:defRPr sz="1200">
                <a:latin typeface="+mj-lt"/>
                <a:ea typeface="+mj-ea"/>
                <a:cs typeface="+mj-cs"/>
                <a:sym typeface="Source Sans Pro Regular"/>
              </a:defRPr>
            </a:pPr>
            <a:r>
              <a:t>WASH</a:t>
            </a:r>
          </a:p>
          <a:p>
            <a:pPr algn="ctr" defTabSz="617219">
              <a:defRPr sz="1200">
                <a:latin typeface="+mj-lt"/>
                <a:ea typeface="+mj-ea"/>
                <a:cs typeface="+mj-cs"/>
                <a:sym typeface="Source Sans Pro Regular"/>
              </a:defRPr>
            </a:pPr>
            <a:r>
              <a:t> specialist</a:t>
            </a:r>
          </a:p>
        </p:txBody>
      </p:sp>
      <p:pic>
        <p:nvPicPr>
          <p:cNvPr id="669" name="Graphic 88" descr="Graphic 88"/>
          <p:cNvPicPr>
            <a:picLocks noChangeAspect="1"/>
          </p:cNvPicPr>
          <p:nvPr/>
        </p:nvPicPr>
        <p:blipFill>
          <a:blip r:embed="rId14"/>
          <a:stretch>
            <a:fillRect/>
          </a:stretch>
        </p:blipFill>
        <p:spPr>
          <a:xfrm>
            <a:off x="9956468" y="1796120"/>
            <a:ext cx="559614" cy="559614"/>
          </a:xfrm>
          <a:prstGeom prst="rect">
            <a:avLst/>
          </a:prstGeom>
          <a:ln w="12700">
            <a:miter lim="400000"/>
          </a:ln>
        </p:spPr>
      </p:pic>
      <p:pic>
        <p:nvPicPr>
          <p:cNvPr id="672" name="Graphic 88" descr="Graphic 88"/>
          <p:cNvPicPr>
            <a:picLocks noChangeAspect="1"/>
          </p:cNvPicPr>
          <p:nvPr/>
        </p:nvPicPr>
        <p:blipFill>
          <a:blip r:embed="rId14"/>
          <a:stretch>
            <a:fillRect/>
          </a:stretch>
        </p:blipFill>
        <p:spPr>
          <a:xfrm>
            <a:off x="10333002" y="1787745"/>
            <a:ext cx="559614" cy="559614"/>
          </a:xfrm>
          <a:prstGeom prst="rect">
            <a:avLst/>
          </a:prstGeom>
          <a:ln w="12700">
            <a:miter lim="400000"/>
          </a:ln>
        </p:spPr>
      </p:pic>
      <p:pic>
        <p:nvPicPr>
          <p:cNvPr id="673" name="Graphic 88" descr="Graphic 88"/>
          <p:cNvPicPr>
            <a:picLocks noChangeAspect="1"/>
          </p:cNvPicPr>
          <p:nvPr/>
        </p:nvPicPr>
        <p:blipFill>
          <a:blip r:embed="rId14"/>
          <a:stretch>
            <a:fillRect/>
          </a:stretch>
        </p:blipFill>
        <p:spPr>
          <a:xfrm>
            <a:off x="2012418" y="4351251"/>
            <a:ext cx="559614" cy="559614"/>
          </a:xfrm>
          <a:prstGeom prst="rect">
            <a:avLst/>
          </a:prstGeom>
          <a:ln w="12700">
            <a:miter lim="400000"/>
          </a:ln>
        </p:spPr>
      </p:pic>
      <p:sp>
        <p:nvSpPr>
          <p:cNvPr id="2" name="Slide Number Placeholder 5">
            <a:extLst>
              <a:ext uri="{FF2B5EF4-FFF2-40B4-BE49-F238E27FC236}">
                <a16:creationId xmlns:a16="http://schemas.microsoft.com/office/drawing/2014/main" id="{D18299B5-BFE3-DBA5-B7D3-15C4C221F676}"/>
              </a:ext>
            </a:extLst>
          </p:cNvPr>
          <p:cNvSpPr txBox="1">
            <a:spLocks/>
          </p:cNvSpPr>
          <p:nvPr/>
        </p:nvSpPr>
        <p:spPr>
          <a:xfrm>
            <a:off x="11480800" y="6330332"/>
            <a:ext cx="230378" cy="256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rgbClr val="FFFFFF"/>
                </a:solidFill>
                <a:effectLst/>
                <a:uFillTx/>
                <a:latin typeface="+mj-lt"/>
                <a:ea typeface="+mj-ea"/>
                <a:cs typeface="+mj-cs"/>
                <a:sym typeface="Source Sans Pro Regular"/>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fld id="{86CB4B4D-7CA3-9044-876B-883B54F8677D}" type="slidenum">
              <a:rPr lang="hu-HU" smtClean="0"/>
              <a:pPr/>
              <a:t>20</a:t>
            </a:fld>
            <a:endParaRPr lang="hu-HU"/>
          </a:p>
        </p:txBody>
      </p:sp>
      <p:grpSp>
        <p:nvGrpSpPr>
          <p:cNvPr id="3" name="Group 5">
            <a:extLst>
              <a:ext uri="{FF2B5EF4-FFF2-40B4-BE49-F238E27FC236}">
                <a16:creationId xmlns:a16="http://schemas.microsoft.com/office/drawing/2014/main" id="{05FA8AA6-95A7-5CD9-325B-7794A6D09FEA}"/>
              </a:ext>
            </a:extLst>
          </p:cNvPr>
          <p:cNvGrpSpPr/>
          <p:nvPr/>
        </p:nvGrpSpPr>
        <p:grpSpPr>
          <a:xfrm>
            <a:off x="1618765" y="5574112"/>
            <a:ext cx="9847428" cy="735038"/>
            <a:chOff x="-1" y="0"/>
            <a:chExt cx="9847426" cy="735036"/>
          </a:xfrm>
        </p:grpSpPr>
        <p:sp>
          <p:nvSpPr>
            <p:cNvPr id="4" name="Rectangle 109">
              <a:extLst>
                <a:ext uri="{FF2B5EF4-FFF2-40B4-BE49-F238E27FC236}">
                  <a16:creationId xmlns:a16="http://schemas.microsoft.com/office/drawing/2014/main" id="{C826DD09-D6C8-0D63-3A67-C9D0E7A30255}"/>
                </a:ext>
              </a:extLst>
            </p:cNvPr>
            <p:cNvSpPr/>
            <p:nvPr/>
          </p:nvSpPr>
          <p:spPr>
            <a:xfrm>
              <a:off x="-1" y="0"/>
              <a:ext cx="9847426" cy="735036"/>
            </a:xfrm>
            <a:prstGeom prst="rect">
              <a:avLst/>
            </a:prstGeom>
            <a:solidFill>
              <a:srgbClr val="F2F2F2"/>
            </a:solidFill>
            <a:ln w="12700" cap="flat">
              <a:solidFill>
                <a:srgbClr val="002060"/>
              </a:solidFill>
              <a:prstDash val="solid"/>
              <a:miter lim="800000"/>
            </a:ln>
            <a:effectLst/>
          </p:spPr>
          <p:txBody>
            <a:bodyPr wrap="square" lIns="45719" tIns="45719" rIns="45719" bIns="45719" numCol="1" anchor="ctr">
              <a:noAutofit/>
            </a:bodyPr>
            <a:lstStyle/>
            <a:p>
              <a:pPr algn="ctr" defTabSz="1097280">
                <a:defRPr sz="2100">
                  <a:solidFill>
                    <a:srgbClr val="FFFFFF"/>
                  </a:solidFill>
                  <a:latin typeface="+mj-lt"/>
                  <a:ea typeface="+mj-ea"/>
                  <a:cs typeface="+mj-cs"/>
                  <a:sym typeface="Source Sans Pro Regular"/>
                </a:defRPr>
              </a:pPr>
              <a:endParaRPr/>
            </a:p>
          </p:txBody>
        </p:sp>
        <p:grpSp>
          <p:nvGrpSpPr>
            <p:cNvPr id="5" name="Group 119">
              <a:extLst>
                <a:ext uri="{FF2B5EF4-FFF2-40B4-BE49-F238E27FC236}">
                  <a16:creationId xmlns:a16="http://schemas.microsoft.com/office/drawing/2014/main" id="{784279D5-4814-CC86-4B45-2A09E7D5AC91}"/>
                </a:ext>
              </a:extLst>
            </p:cNvPr>
            <p:cNvGrpSpPr/>
            <p:nvPr/>
          </p:nvGrpSpPr>
          <p:grpSpPr>
            <a:xfrm>
              <a:off x="1052848" y="135829"/>
              <a:ext cx="1250902" cy="498678"/>
              <a:chOff x="0" y="0"/>
              <a:chExt cx="1250900" cy="498677"/>
            </a:xfrm>
          </p:grpSpPr>
          <p:pic>
            <p:nvPicPr>
              <p:cNvPr id="20" name="Picture 148" descr="Picture 148">
                <a:extLst>
                  <a:ext uri="{FF2B5EF4-FFF2-40B4-BE49-F238E27FC236}">
                    <a16:creationId xmlns:a16="http://schemas.microsoft.com/office/drawing/2014/main" id="{61B07BA7-D83D-074E-FB5B-E3766C3884CD}"/>
                  </a:ext>
                </a:extLst>
              </p:cNvPr>
              <p:cNvPicPr>
                <a:picLocks noChangeAspect="1"/>
              </p:cNvPicPr>
              <p:nvPr/>
            </p:nvPicPr>
            <p:blipFill>
              <a:blip r:embed="rId15"/>
              <a:stretch>
                <a:fillRect/>
              </a:stretch>
            </p:blipFill>
            <p:spPr>
              <a:xfrm>
                <a:off x="0" y="0"/>
                <a:ext cx="345156" cy="498678"/>
              </a:xfrm>
              <a:prstGeom prst="rect">
                <a:avLst/>
              </a:prstGeom>
              <a:ln w="12700" cap="flat">
                <a:noFill/>
                <a:miter lim="400000"/>
              </a:ln>
              <a:effectLst/>
            </p:spPr>
          </p:pic>
          <p:sp>
            <p:nvSpPr>
              <p:cNvPr id="21" name="TextBox 149">
                <a:extLst>
                  <a:ext uri="{FF2B5EF4-FFF2-40B4-BE49-F238E27FC236}">
                    <a16:creationId xmlns:a16="http://schemas.microsoft.com/office/drawing/2014/main" id="{260E02F8-3E8D-BA77-CCAE-6783FED2209F}"/>
                  </a:ext>
                </a:extLst>
              </p:cNvPr>
              <p:cNvSpPr txBox="1"/>
              <p:nvPr/>
            </p:nvSpPr>
            <p:spPr>
              <a:xfrm>
                <a:off x="235267" y="112482"/>
                <a:ext cx="1015634" cy="2692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rPr dirty="0"/>
                  <a:t>Epidemiology</a:t>
                </a:r>
              </a:p>
            </p:txBody>
          </p:sp>
        </p:grpSp>
        <p:grpSp>
          <p:nvGrpSpPr>
            <p:cNvPr id="6" name="Group 131">
              <a:extLst>
                <a:ext uri="{FF2B5EF4-FFF2-40B4-BE49-F238E27FC236}">
                  <a16:creationId xmlns:a16="http://schemas.microsoft.com/office/drawing/2014/main" id="{ACF3F08D-FF7A-DF3D-03D9-AFEE85901CA6}"/>
                </a:ext>
              </a:extLst>
            </p:cNvPr>
            <p:cNvGrpSpPr/>
            <p:nvPr/>
          </p:nvGrpSpPr>
          <p:grpSpPr>
            <a:xfrm>
              <a:off x="4903518" y="135829"/>
              <a:ext cx="1264551" cy="498678"/>
              <a:chOff x="0" y="0"/>
              <a:chExt cx="1264549" cy="498677"/>
            </a:xfrm>
          </p:grpSpPr>
          <p:pic>
            <p:nvPicPr>
              <p:cNvPr id="18" name="Picture 146" descr="Picture 146">
                <a:extLst>
                  <a:ext uri="{FF2B5EF4-FFF2-40B4-BE49-F238E27FC236}">
                    <a16:creationId xmlns:a16="http://schemas.microsoft.com/office/drawing/2014/main" id="{39E060D1-A657-B2DE-F2B1-F5F153A187D5}"/>
                  </a:ext>
                </a:extLst>
              </p:cNvPr>
              <p:cNvPicPr>
                <a:picLocks noChangeAspect="1"/>
              </p:cNvPicPr>
              <p:nvPr/>
            </p:nvPicPr>
            <p:blipFill>
              <a:blip r:embed="rId16"/>
              <a:stretch>
                <a:fillRect/>
              </a:stretch>
            </p:blipFill>
            <p:spPr>
              <a:xfrm>
                <a:off x="0" y="0"/>
                <a:ext cx="345156" cy="498678"/>
              </a:xfrm>
              <a:prstGeom prst="rect">
                <a:avLst/>
              </a:prstGeom>
              <a:ln w="12700" cap="flat">
                <a:noFill/>
                <a:miter lim="400000"/>
              </a:ln>
              <a:effectLst/>
            </p:spPr>
          </p:pic>
          <p:sp>
            <p:nvSpPr>
              <p:cNvPr id="19" name="TextBox 147">
                <a:extLst>
                  <a:ext uri="{FF2B5EF4-FFF2-40B4-BE49-F238E27FC236}">
                    <a16:creationId xmlns:a16="http://schemas.microsoft.com/office/drawing/2014/main" id="{79496AE6-DD93-A4C5-848C-6AA05B3F05D4}"/>
                  </a:ext>
                </a:extLst>
              </p:cNvPr>
              <p:cNvSpPr txBox="1"/>
              <p:nvPr/>
            </p:nvSpPr>
            <p:spPr>
              <a:xfrm>
                <a:off x="237066" y="3622"/>
                <a:ext cx="1027484" cy="4470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t>Social Mobilization</a:t>
                </a:r>
              </a:p>
            </p:txBody>
          </p:sp>
        </p:grpSp>
        <p:grpSp>
          <p:nvGrpSpPr>
            <p:cNvPr id="7" name="Group 133">
              <a:extLst>
                <a:ext uri="{FF2B5EF4-FFF2-40B4-BE49-F238E27FC236}">
                  <a16:creationId xmlns:a16="http://schemas.microsoft.com/office/drawing/2014/main" id="{CE1B6130-C97C-9C3D-F8A4-43EBB0DB1EB5}"/>
                </a:ext>
              </a:extLst>
            </p:cNvPr>
            <p:cNvGrpSpPr/>
            <p:nvPr/>
          </p:nvGrpSpPr>
          <p:grpSpPr>
            <a:xfrm>
              <a:off x="7342423" y="135829"/>
              <a:ext cx="1116000" cy="498678"/>
              <a:chOff x="0" y="0"/>
              <a:chExt cx="1115998" cy="498677"/>
            </a:xfrm>
          </p:grpSpPr>
          <p:pic>
            <p:nvPicPr>
              <p:cNvPr id="16" name="Picture 144" descr="Picture 144">
                <a:extLst>
                  <a:ext uri="{FF2B5EF4-FFF2-40B4-BE49-F238E27FC236}">
                    <a16:creationId xmlns:a16="http://schemas.microsoft.com/office/drawing/2014/main" id="{CCCB287F-E8FF-56D1-57A0-454682F90F99}"/>
                  </a:ext>
                </a:extLst>
              </p:cNvPr>
              <p:cNvPicPr>
                <a:picLocks noChangeAspect="1"/>
              </p:cNvPicPr>
              <p:nvPr/>
            </p:nvPicPr>
            <p:blipFill>
              <a:blip r:embed="rId17"/>
              <a:stretch>
                <a:fillRect/>
              </a:stretch>
            </p:blipFill>
            <p:spPr>
              <a:xfrm>
                <a:off x="0" y="0"/>
                <a:ext cx="345156" cy="498678"/>
              </a:xfrm>
              <a:prstGeom prst="rect">
                <a:avLst/>
              </a:prstGeom>
              <a:ln w="12700" cap="flat">
                <a:noFill/>
                <a:miter lim="400000"/>
              </a:ln>
              <a:effectLst/>
            </p:spPr>
          </p:pic>
          <p:sp>
            <p:nvSpPr>
              <p:cNvPr id="17" name="TextBox 145">
                <a:extLst>
                  <a:ext uri="{FF2B5EF4-FFF2-40B4-BE49-F238E27FC236}">
                    <a16:creationId xmlns:a16="http://schemas.microsoft.com/office/drawing/2014/main" id="{A2055105-D5DE-FF53-1BFD-FC8046F0C7EF}"/>
                  </a:ext>
                </a:extLst>
              </p:cNvPr>
              <p:cNvSpPr txBox="1"/>
              <p:nvPr/>
            </p:nvSpPr>
            <p:spPr>
              <a:xfrm>
                <a:off x="237065" y="112482"/>
                <a:ext cx="878934" cy="2692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t>Laboratory</a:t>
                </a:r>
              </a:p>
            </p:txBody>
          </p:sp>
        </p:grpSp>
        <p:grpSp>
          <p:nvGrpSpPr>
            <p:cNvPr id="8" name="Group 134">
              <a:extLst>
                <a:ext uri="{FF2B5EF4-FFF2-40B4-BE49-F238E27FC236}">
                  <a16:creationId xmlns:a16="http://schemas.microsoft.com/office/drawing/2014/main" id="{42B5C913-721F-5060-6817-C3314E7FF600}"/>
                </a:ext>
              </a:extLst>
            </p:cNvPr>
            <p:cNvGrpSpPr/>
            <p:nvPr/>
          </p:nvGrpSpPr>
          <p:grpSpPr>
            <a:xfrm>
              <a:off x="2195717" y="135829"/>
              <a:ext cx="1264552" cy="498678"/>
              <a:chOff x="0" y="0"/>
              <a:chExt cx="1264551" cy="498677"/>
            </a:xfrm>
          </p:grpSpPr>
          <p:pic>
            <p:nvPicPr>
              <p:cNvPr id="14" name="Picture 142" descr="Picture 142">
                <a:extLst>
                  <a:ext uri="{FF2B5EF4-FFF2-40B4-BE49-F238E27FC236}">
                    <a16:creationId xmlns:a16="http://schemas.microsoft.com/office/drawing/2014/main" id="{8A33644B-BB93-3CA7-6385-35C983AD2F83}"/>
                  </a:ext>
                </a:extLst>
              </p:cNvPr>
              <p:cNvPicPr>
                <a:picLocks noChangeAspect="1"/>
              </p:cNvPicPr>
              <p:nvPr/>
            </p:nvPicPr>
            <p:blipFill>
              <a:blip r:embed="rId18"/>
              <a:stretch>
                <a:fillRect/>
              </a:stretch>
            </p:blipFill>
            <p:spPr>
              <a:xfrm>
                <a:off x="0" y="0"/>
                <a:ext cx="345156" cy="498678"/>
              </a:xfrm>
              <a:prstGeom prst="rect">
                <a:avLst/>
              </a:prstGeom>
              <a:ln w="12700" cap="flat">
                <a:noFill/>
                <a:miter lim="400000"/>
              </a:ln>
              <a:effectLst/>
            </p:spPr>
          </p:pic>
          <p:sp>
            <p:nvSpPr>
              <p:cNvPr id="15" name="TextBox 143">
                <a:extLst>
                  <a:ext uri="{FF2B5EF4-FFF2-40B4-BE49-F238E27FC236}">
                    <a16:creationId xmlns:a16="http://schemas.microsoft.com/office/drawing/2014/main" id="{63F05970-3A48-8B5D-8D41-34C0C1F85CDC}"/>
                  </a:ext>
                </a:extLst>
              </p:cNvPr>
              <p:cNvSpPr txBox="1"/>
              <p:nvPr/>
            </p:nvSpPr>
            <p:spPr>
              <a:xfrm>
                <a:off x="237068" y="3623"/>
                <a:ext cx="1027484" cy="4470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t>Case Management</a:t>
                </a:r>
              </a:p>
            </p:txBody>
          </p:sp>
        </p:grpSp>
        <p:sp>
          <p:nvSpPr>
            <p:cNvPr id="9" name="TextBox 141">
              <a:extLst>
                <a:ext uri="{FF2B5EF4-FFF2-40B4-BE49-F238E27FC236}">
                  <a16:creationId xmlns:a16="http://schemas.microsoft.com/office/drawing/2014/main" id="{8ACDBB42-91D7-97AF-3A84-6C71C16702F1}"/>
                </a:ext>
              </a:extLst>
            </p:cNvPr>
            <p:cNvSpPr txBox="1"/>
            <p:nvPr/>
          </p:nvSpPr>
          <p:spPr>
            <a:xfrm>
              <a:off x="6403249" y="185170"/>
              <a:ext cx="1072137" cy="3556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defTabSz="617219">
                <a:defRPr sz="1200">
                  <a:latin typeface="Myriad Web Pro"/>
                  <a:ea typeface="Myriad Web Pro"/>
                  <a:cs typeface="Myriad Web Pro"/>
                  <a:sym typeface="Myriad Web Pro"/>
                </a:defRPr>
              </a:lvl1pPr>
            </a:lstStyle>
            <a:p>
              <a:r>
                <a:t>Risk Communication</a:t>
              </a:r>
            </a:p>
          </p:txBody>
        </p:sp>
        <p:sp>
          <p:nvSpPr>
            <p:cNvPr id="10" name="TextBox 136">
              <a:extLst>
                <a:ext uri="{FF2B5EF4-FFF2-40B4-BE49-F238E27FC236}">
                  <a16:creationId xmlns:a16="http://schemas.microsoft.com/office/drawing/2014/main" id="{F01B5761-3F59-6CC7-7154-32171BC5C1BC}"/>
                </a:ext>
              </a:extLst>
            </p:cNvPr>
            <p:cNvSpPr txBox="1"/>
            <p:nvPr/>
          </p:nvSpPr>
          <p:spPr>
            <a:xfrm>
              <a:off x="45720" y="150216"/>
              <a:ext cx="979497" cy="4343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1097280">
                <a:defRPr sz="2100">
                  <a:latin typeface="+mj-lt"/>
                  <a:ea typeface="+mj-ea"/>
                  <a:cs typeface="+mj-cs"/>
                  <a:sym typeface="Source Sans Pro Regular"/>
                </a:defRPr>
              </a:lvl1pPr>
            </a:lstStyle>
            <a:p>
              <a:r>
                <a:t>Roles:</a:t>
              </a:r>
            </a:p>
          </p:txBody>
        </p:sp>
        <p:grpSp>
          <p:nvGrpSpPr>
            <p:cNvPr id="11" name="Group 137">
              <a:extLst>
                <a:ext uri="{FF2B5EF4-FFF2-40B4-BE49-F238E27FC236}">
                  <a16:creationId xmlns:a16="http://schemas.microsoft.com/office/drawing/2014/main" id="{C7C57EEE-2EB2-EF81-0DF5-A8E5D3171FA0}"/>
                </a:ext>
              </a:extLst>
            </p:cNvPr>
            <p:cNvGrpSpPr/>
            <p:nvPr/>
          </p:nvGrpSpPr>
          <p:grpSpPr>
            <a:xfrm>
              <a:off x="3318480" y="135829"/>
              <a:ext cx="1682061" cy="498678"/>
              <a:chOff x="0" y="0"/>
              <a:chExt cx="1682059" cy="498677"/>
            </a:xfrm>
          </p:grpSpPr>
          <p:pic>
            <p:nvPicPr>
              <p:cNvPr id="12" name="Picture 138" descr="Picture 138">
                <a:extLst>
                  <a:ext uri="{FF2B5EF4-FFF2-40B4-BE49-F238E27FC236}">
                    <a16:creationId xmlns:a16="http://schemas.microsoft.com/office/drawing/2014/main" id="{3F9B5CBD-A720-3E6D-8E4A-73A235AEC429}"/>
                  </a:ext>
                </a:extLst>
              </p:cNvPr>
              <p:cNvPicPr>
                <a:picLocks noChangeAspect="1"/>
              </p:cNvPicPr>
              <p:nvPr/>
            </p:nvPicPr>
            <p:blipFill>
              <a:blip r:embed="rId19"/>
              <a:stretch>
                <a:fillRect/>
              </a:stretch>
            </p:blipFill>
            <p:spPr>
              <a:xfrm>
                <a:off x="0" y="0"/>
                <a:ext cx="345156" cy="498678"/>
              </a:xfrm>
              <a:prstGeom prst="rect">
                <a:avLst/>
              </a:prstGeom>
              <a:ln w="12700" cap="flat">
                <a:noFill/>
                <a:miter lim="400000"/>
              </a:ln>
              <a:effectLst/>
            </p:spPr>
          </p:pic>
          <p:sp>
            <p:nvSpPr>
              <p:cNvPr id="13" name="TextBox 139">
                <a:extLst>
                  <a:ext uri="{FF2B5EF4-FFF2-40B4-BE49-F238E27FC236}">
                    <a16:creationId xmlns:a16="http://schemas.microsoft.com/office/drawing/2014/main" id="{09F22A7A-ABFB-DD08-E8A8-FA8A82249630}"/>
                  </a:ext>
                </a:extLst>
              </p:cNvPr>
              <p:cNvSpPr txBox="1"/>
              <p:nvPr/>
            </p:nvSpPr>
            <p:spPr>
              <a:xfrm>
                <a:off x="237066" y="3622"/>
                <a:ext cx="1444994" cy="4470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t>Infection Prevention and Control</a:t>
                </a:r>
              </a:p>
            </p:txBody>
          </p:sp>
        </p:grpSp>
      </p:grpSp>
      <p:pic>
        <p:nvPicPr>
          <p:cNvPr id="22" name="Picture 9" descr="Picture 9">
            <a:extLst>
              <a:ext uri="{FF2B5EF4-FFF2-40B4-BE49-F238E27FC236}">
                <a16:creationId xmlns:a16="http://schemas.microsoft.com/office/drawing/2014/main" id="{216C485D-548E-F4F5-8FA2-40FCDB78BD82}"/>
              </a:ext>
            </a:extLst>
          </p:cNvPr>
          <p:cNvPicPr>
            <a:picLocks noChangeAspect="1"/>
          </p:cNvPicPr>
          <p:nvPr/>
        </p:nvPicPr>
        <p:blipFill>
          <a:blip r:embed="rId20"/>
          <a:stretch>
            <a:fillRect/>
          </a:stretch>
        </p:blipFill>
        <p:spPr>
          <a:xfrm>
            <a:off x="7691697" y="5698759"/>
            <a:ext cx="190279" cy="481168"/>
          </a:xfrm>
          <a:prstGeom prst="rect">
            <a:avLst/>
          </a:prstGeom>
          <a:ln w="12700">
            <a:miter lim="400000"/>
          </a:ln>
        </p:spPr>
      </p:pic>
      <p:pic>
        <p:nvPicPr>
          <p:cNvPr id="23" name="Graphic 88" descr="Graphic 88">
            <a:extLst>
              <a:ext uri="{FF2B5EF4-FFF2-40B4-BE49-F238E27FC236}">
                <a16:creationId xmlns:a16="http://schemas.microsoft.com/office/drawing/2014/main" id="{4CE19ABC-ABB6-8A8C-7DF8-F0BA4069572C}"/>
              </a:ext>
            </a:extLst>
          </p:cNvPr>
          <p:cNvPicPr>
            <a:picLocks noChangeAspect="1"/>
          </p:cNvPicPr>
          <p:nvPr/>
        </p:nvPicPr>
        <p:blipFill>
          <a:blip r:embed="rId14"/>
          <a:stretch>
            <a:fillRect/>
          </a:stretch>
        </p:blipFill>
        <p:spPr>
          <a:xfrm>
            <a:off x="9962483" y="5677584"/>
            <a:ext cx="559614" cy="559614"/>
          </a:xfrm>
          <a:prstGeom prst="rect">
            <a:avLst/>
          </a:prstGeom>
          <a:ln w="12700">
            <a:miter lim="400000"/>
          </a:ln>
        </p:spPr>
      </p:pic>
      <p:sp>
        <p:nvSpPr>
          <p:cNvPr id="24" name="TextBox 81">
            <a:extLst>
              <a:ext uri="{FF2B5EF4-FFF2-40B4-BE49-F238E27FC236}">
                <a16:creationId xmlns:a16="http://schemas.microsoft.com/office/drawing/2014/main" id="{89D48F0A-0D6B-323E-4DA2-D6E08D448FD0}"/>
              </a:ext>
            </a:extLst>
          </p:cNvPr>
          <p:cNvSpPr txBox="1"/>
          <p:nvPr/>
        </p:nvSpPr>
        <p:spPr>
          <a:xfrm>
            <a:off x="10277399" y="5725605"/>
            <a:ext cx="954711" cy="447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defTabSz="617219">
              <a:defRPr sz="1200">
                <a:latin typeface="Myriad Web Pro"/>
                <a:ea typeface="Myriad Web Pro"/>
                <a:cs typeface="Myriad Web Pro"/>
                <a:sym typeface="Myriad Web Pro"/>
              </a:defRPr>
            </a:pPr>
            <a:r>
              <a:t>WASH</a:t>
            </a:r>
          </a:p>
          <a:p>
            <a:pPr algn="ctr" defTabSz="617219">
              <a:defRPr sz="1200">
                <a:latin typeface="Myriad Web Pro"/>
                <a:ea typeface="Myriad Web Pro"/>
                <a:cs typeface="Myriad Web Pro"/>
                <a:sym typeface="Myriad Web Pro"/>
              </a:defRPr>
            </a:pPr>
            <a:r>
              <a:t> specialist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iterate>
                                    <p:tmAbs val="0"/>
                                  </p:iterate>
                                  <p:childTnLst>
                                    <p:set>
                                      <p:cBhvr>
                                        <p:cTn id="6" fill="hold"/>
                                        <p:tgtEl>
                                          <p:spTgt spid="60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2" nodeType="afterEffect">
                                  <p:stCondLst>
                                    <p:cond delay="0"/>
                                  </p:stCondLst>
                                  <p:iterate>
                                    <p:tmAbs val="0"/>
                                  </p:iterate>
                                  <p:childTnLst>
                                    <p:set>
                                      <p:cBhvr>
                                        <p:cTn id="9" fill="hold"/>
                                        <p:tgtEl>
                                          <p:spTgt spid="602"/>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3" nodeType="afterEffect">
                                  <p:stCondLst>
                                    <p:cond delay="0"/>
                                  </p:stCondLst>
                                  <p:iterate>
                                    <p:tmAbs val="0"/>
                                  </p:iterate>
                                  <p:childTnLst>
                                    <p:set>
                                      <p:cBhvr>
                                        <p:cTn id="12" fill="hold"/>
                                        <p:tgtEl>
                                          <p:spTgt spid="60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4" nodeType="clickEffect">
                                  <p:stCondLst>
                                    <p:cond delay="0"/>
                                  </p:stCondLst>
                                  <p:iterate>
                                    <p:tmAbs val="0"/>
                                  </p:iterate>
                                  <p:childTnLst>
                                    <p:set>
                                      <p:cBhvr>
                                        <p:cTn id="16" fill="hold"/>
                                        <p:tgtEl>
                                          <p:spTgt spid="601"/>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5" nodeType="afterEffect">
                                  <p:stCondLst>
                                    <p:cond delay="0"/>
                                  </p:stCondLst>
                                  <p:iterate>
                                    <p:tmAbs val="0"/>
                                  </p:iterate>
                                  <p:childTnLst>
                                    <p:set>
                                      <p:cBhvr>
                                        <p:cTn id="19" fill="hold"/>
                                        <p:tgtEl>
                                          <p:spTgt spid="598"/>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6" nodeType="afterEffect">
                                  <p:stCondLst>
                                    <p:cond delay="0"/>
                                  </p:stCondLst>
                                  <p:iterate>
                                    <p:tmAbs val="0"/>
                                  </p:iterate>
                                  <p:childTnLst>
                                    <p:set>
                                      <p:cBhvr>
                                        <p:cTn id="22" fill="hold"/>
                                        <p:tgtEl>
                                          <p:spTgt spid="605"/>
                                        </p:tgtEl>
                                        <p:attrNameLst>
                                          <p:attrName>style.visibility</p:attrName>
                                        </p:attrNameLst>
                                      </p:cBhvr>
                                      <p:to>
                                        <p:strVal val="visible"/>
                                      </p:to>
                                    </p:set>
                                  </p:childTnLst>
                                </p:cTn>
                              </p:par>
                            </p:childTnLst>
                          </p:cTn>
                        </p:par>
                        <p:par>
                          <p:cTn id="23" fill="hold">
                            <p:stCondLst>
                              <p:cond delay="0"/>
                            </p:stCondLst>
                            <p:childTnLst>
                              <p:par>
                                <p:cTn id="24" presetID="1" presetClass="entr" presetSubtype="0" fill="hold" grpId="7" nodeType="afterEffect">
                                  <p:stCondLst>
                                    <p:cond delay="0"/>
                                  </p:stCondLst>
                                  <p:iterate>
                                    <p:tmAbs val="0"/>
                                  </p:iterate>
                                  <p:childTnLst>
                                    <p:set>
                                      <p:cBhvr>
                                        <p:cTn id="25" fill="hold"/>
                                        <p:tgtEl>
                                          <p:spTgt spid="603"/>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grpId="8" nodeType="afterEffect">
                                  <p:stCondLst>
                                    <p:cond delay="0"/>
                                  </p:stCondLst>
                                  <p:iterate>
                                    <p:tmAbs val="0"/>
                                  </p:iterate>
                                  <p:childTnLst>
                                    <p:set>
                                      <p:cBhvr>
                                        <p:cTn id="28" fill="hold"/>
                                        <p:tgtEl>
                                          <p:spTgt spid="6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8" grpId="5" animBg="1" advAuto="0"/>
      <p:bldP spid="601" grpId="4" animBg="1" advAuto="0"/>
      <p:bldP spid="602" grpId="2" animBg="1" advAuto="0"/>
      <p:bldP spid="603" grpId="7" animBg="1" advAuto="0"/>
      <p:bldP spid="604" grpId="1" animBg="1" advAuto="0"/>
      <p:bldP spid="605" grpId="6" animBg="1" advAuto="0"/>
      <p:bldP spid="606" grpId="3" animBg="1" advAuto="0"/>
      <p:bldP spid="615" grpId="8" animBg="1"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3">
            <a:extLst>
              <a:ext uri="{FF2B5EF4-FFF2-40B4-BE49-F238E27FC236}">
                <a16:creationId xmlns:a16="http://schemas.microsoft.com/office/drawing/2014/main" id="{EACEC603-59AA-2838-C934-242AAD7E4515}"/>
              </a:ext>
            </a:extLst>
          </p:cNvPr>
          <p:cNvSpPr/>
          <p:nvPr/>
        </p:nvSpPr>
        <p:spPr>
          <a:xfrm>
            <a:off x="8496917" y="3479194"/>
            <a:ext cx="2493369" cy="1579190"/>
          </a:xfrm>
          <a:prstGeom prst="rect">
            <a:avLst/>
          </a:prstGeom>
          <a:solidFill>
            <a:srgbClr val="D9D9D9"/>
          </a:solidFill>
          <a:ln w="12700">
            <a:solidFill>
              <a:srgbClr val="011749"/>
            </a:solidFill>
            <a:miter/>
          </a:ln>
        </p:spPr>
        <p:txBody>
          <a:bodyPr lIns="45719" rIns="45719" anchor="ctr"/>
          <a:lstStyle/>
          <a:p>
            <a:pPr algn="ctr" defTabSz="1097280">
              <a:defRPr sz="2100">
                <a:solidFill>
                  <a:srgbClr val="FFFFFF"/>
                </a:solidFill>
                <a:latin typeface="+mj-lt"/>
                <a:ea typeface="+mj-ea"/>
                <a:cs typeface="+mj-cs"/>
                <a:sym typeface="Source Sans Pro Regular"/>
              </a:defRPr>
            </a:pPr>
            <a:endParaRPr/>
          </a:p>
        </p:txBody>
      </p:sp>
      <p:pic>
        <p:nvPicPr>
          <p:cNvPr id="677" name="Graphic 129" descr="Graphic 129"/>
          <p:cNvPicPr>
            <a:picLocks noChangeAspect="1"/>
          </p:cNvPicPr>
          <p:nvPr/>
        </p:nvPicPr>
        <p:blipFill>
          <a:blip r:embed="rId2"/>
          <a:stretch>
            <a:fillRect/>
          </a:stretch>
        </p:blipFill>
        <p:spPr>
          <a:xfrm>
            <a:off x="5276658" y="3656936"/>
            <a:ext cx="559614" cy="559614"/>
          </a:xfrm>
          <a:prstGeom prst="rect">
            <a:avLst/>
          </a:prstGeom>
          <a:ln w="12700">
            <a:miter lim="400000"/>
          </a:ln>
        </p:spPr>
      </p:pic>
      <p:pic>
        <p:nvPicPr>
          <p:cNvPr id="678" name="Graphic 128" descr="Graphic 128"/>
          <p:cNvPicPr>
            <a:picLocks noChangeAspect="1"/>
          </p:cNvPicPr>
          <p:nvPr/>
        </p:nvPicPr>
        <p:blipFill>
          <a:blip r:embed="rId3"/>
          <a:stretch>
            <a:fillRect/>
          </a:stretch>
        </p:blipFill>
        <p:spPr>
          <a:xfrm>
            <a:off x="3868537" y="3657072"/>
            <a:ext cx="559614" cy="559614"/>
          </a:xfrm>
          <a:prstGeom prst="rect">
            <a:avLst/>
          </a:prstGeom>
          <a:ln w="12700">
            <a:miter lim="400000"/>
          </a:ln>
        </p:spPr>
      </p:pic>
      <p:sp>
        <p:nvSpPr>
          <p:cNvPr id="679" name="TextBox 7"/>
          <p:cNvSpPr txBox="1"/>
          <p:nvPr/>
        </p:nvSpPr>
        <p:spPr>
          <a:xfrm>
            <a:off x="2440869" y="1393921"/>
            <a:ext cx="1199220"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Epidemiology</a:t>
            </a:r>
          </a:p>
        </p:txBody>
      </p:sp>
      <p:sp>
        <p:nvSpPr>
          <p:cNvPr id="680" name="TextBox 17"/>
          <p:cNvSpPr txBox="1"/>
          <p:nvPr/>
        </p:nvSpPr>
        <p:spPr>
          <a:xfrm>
            <a:off x="3983164" y="1400028"/>
            <a:ext cx="1554481"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Case Management</a:t>
            </a:r>
          </a:p>
        </p:txBody>
      </p:sp>
      <p:sp>
        <p:nvSpPr>
          <p:cNvPr id="681" name="TextBox 19"/>
          <p:cNvSpPr txBox="1"/>
          <p:nvPr/>
        </p:nvSpPr>
        <p:spPr>
          <a:xfrm>
            <a:off x="5554053" y="1416551"/>
            <a:ext cx="1225297"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IPC</a:t>
            </a:r>
          </a:p>
        </p:txBody>
      </p:sp>
      <p:sp>
        <p:nvSpPr>
          <p:cNvPr id="682" name="TextBox 32"/>
          <p:cNvSpPr txBox="1"/>
          <p:nvPr/>
        </p:nvSpPr>
        <p:spPr>
          <a:xfrm>
            <a:off x="445762" y="1716204"/>
            <a:ext cx="1612526" cy="9541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defTabSz="1097280">
              <a:defRPr sz="1400">
                <a:latin typeface="+mj-lt"/>
                <a:ea typeface="+mj-ea"/>
                <a:cs typeface="+mj-cs"/>
                <a:sym typeface="Source Sans Pro Regular"/>
              </a:defRPr>
            </a:lvl1pPr>
          </a:lstStyle>
          <a:p>
            <a:r>
              <a:rPr dirty="0"/>
              <a:t>Current local response teams and requested support roles</a:t>
            </a:r>
          </a:p>
        </p:txBody>
      </p:sp>
      <p:sp>
        <p:nvSpPr>
          <p:cNvPr id="684" name="TextBox 15"/>
          <p:cNvSpPr txBox="1"/>
          <p:nvPr/>
        </p:nvSpPr>
        <p:spPr>
          <a:xfrm>
            <a:off x="510945" y="3559450"/>
            <a:ext cx="1494409" cy="577216"/>
          </a:xfrm>
          <a:prstGeom prst="rect">
            <a:avLst/>
          </a:prstGeom>
          <a:ln w="28575">
            <a:solidFill>
              <a:srgbClr val="C00000"/>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1097280">
              <a:defRPr sz="1400">
                <a:latin typeface="+mj-lt"/>
                <a:ea typeface="+mj-ea"/>
                <a:cs typeface="+mj-cs"/>
                <a:sym typeface="Source Sans Pro Regular"/>
              </a:defRPr>
            </a:lvl1pPr>
          </a:lstStyle>
          <a:p>
            <a:r>
              <a:t>View two possible options:</a:t>
            </a:r>
          </a:p>
        </p:txBody>
      </p:sp>
      <p:sp>
        <p:nvSpPr>
          <p:cNvPr id="685" name="Rectangle 14"/>
          <p:cNvSpPr/>
          <p:nvPr/>
        </p:nvSpPr>
        <p:spPr>
          <a:xfrm>
            <a:off x="2073047" y="1702723"/>
            <a:ext cx="9091278" cy="770208"/>
          </a:xfrm>
          <a:prstGeom prst="rect">
            <a:avLst/>
          </a:prstGeom>
          <a:ln w="12700">
            <a:solidFill>
              <a:srgbClr val="002060"/>
            </a:solidFill>
            <a:miter/>
          </a:ln>
        </p:spPr>
        <p:txBody>
          <a:bodyPr lIns="45719" rIns="45719" anchor="ctr"/>
          <a:lstStyle/>
          <a:p>
            <a:pPr algn="ctr" defTabSz="1097280">
              <a:defRPr sz="2100">
                <a:solidFill>
                  <a:srgbClr val="FFFFFF"/>
                </a:solidFill>
                <a:latin typeface="+mj-lt"/>
                <a:ea typeface="+mj-ea"/>
                <a:cs typeface="+mj-cs"/>
                <a:sym typeface="Source Sans Pro Regular"/>
              </a:defRPr>
            </a:pPr>
            <a:endParaRPr/>
          </a:p>
        </p:txBody>
      </p:sp>
      <p:pic>
        <p:nvPicPr>
          <p:cNvPr id="686" name="Graphic 72" descr="Graphic 72"/>
          <p:cNvPicPr>
            <a:picLocks noChangeAspect="1"/>
          </p:cNvPicPr>
          <p:nvPr/>
        </p:nvPicPr>
        <p:blipFill>
          <a:blip r:embed="rId2"/>
          <a:stretch>
            <a:fillRect/>
          </a:stretch>
        </p:blipFill>
        <p:spPr>
          <a:xfrm>
            <a:off x="5512930" y="1807493"/>
            <a:ext cx="559614" cy="559614"/>
          </a:xfrm>
          <a:prstGeom prst="rect">
            <a:avLst/>
          </a:prstGeom>
          <a:ln w="12700">
            <a:miter lim="400000"/>
          </a:ln>
        </p:spPr>
      </p:pic>
      <p:pic>
        <p:nvPicPr>
          <p:cNvPr id="687" name="Graphic 73" descr="Graphic 73"/>
          <p:cNvPicPr>
            <a:picLocks noChangeAspect="1"/>
          </p:cNvPicPr>
          <p:nvPr/>
        </p:nvPicPr>
        <p:blipFill>
          <a:blip r:embed="rId2"/>
          <a:stretch>
            <a:fillRect/>
          </a:stretch>
        </p:blipFill>
        <p:spPr>
          <a:xfrm>
            <a:off x="4334904" y="3652256"/>
            <a:ext cx="559613" cy="559614"/>
          </a:xfrm>
          <a:prstGeom prst="rect">
            <a:avLst/>
          </a:prstGeom>
          <a:ln w="12700">
            <a:miter lim="400000"/>
          </a:ln>
        </p:spPr>
      </p:pic>
      <p:pic>
        <p:nvPicPr>
          <p:cNvPr id="688" name="Graphic 75" descr="Graphic 75"/>
          <p:cNvPicPr>
            <a:picLocks noChangeAspect="1"/>
          </p:cNvPicPr>
          <p:nvPr/>
        </p:nvPicPr>
        <p:blipFill>
          <a:blip r:embed="rId3"/>
          <a:stretch>
            <a:fillRect/>
          </a:stretch>
        </p:blipFill>
        <p:spPr>
          <a:xfrm>
            <a:off x="3763412" y="1808020"/>
            <a:ext cx="559614" cy="559614"/>
          </a:xfrm>
          <a:prstGeom prst="rect">
            <a:avLst/>
          </a:prstGeom>
          <a:ln w="12700">
            <a:miter lim="400000"/>
          </a:ln>
        </p:spPr>
      </p:pic>
      <p:pic>
        <p:nvPicPr>
          <p:cNvPr id="689" name="Graphic 76" descr="Graphic 76"/>
          <p:cNvPicPr>
            <a:picLocks noChangeAspect="1"/>
          </p:cNvPicPr>
          <p:nvPr/>
        </p:nvPicPr>
        <p:blipFill>
          <a:blip r:embed="rId3"/>
          <a:stretch>
            <a:fillRect/>
          </a:stretch>
        </p:blipFill>
        <p:spPr>
          <a:xfrm>
            <a:off x="4200792" y="1808020"/>
            <a:ext cx="559614" cy="559614"/>
          </a:xfrm>
          <a:prstGeom prst="rect">
            <a:avLst/>
          </a:prstGeom>
          <a:ln w="12700">
            <a:miter lim="400000"/>
          </a:ln>
        </p:spPr>
      </p:pic>
      <p:pic>
        <p:nvPicPr>
          <p:cNvPr id="690" name="Graphic 77" descr="Graphic 77"/>
          <p:cNvPicPr>
            <a:picLocks noChangeAspect="1"/>
          </p:cNvPicPr>
          <p:nvPr/>
        </p:nvPicPr>
        <p:blipFill>
          <a:blip r:embed="rId3"/>
          <a:stretch>
            <a:fillRect/>
          </a:stretch>
        </p:blipFill>
        <p:spPr>
          <a:xfrm>
            <a:off x="4638171" y="1808020"/>
            <a:ext cx="559614" cy="559614"/>
          </a:xfrm>
          <a:prstGeom prst="rect">
            <a:avLst/>
          </a:prstGeom>
          <a:ln w="12700">
            <a:miter lim="400000"/>
          </a:ln>
        </p:spPr>
      </p:pic>
      <p:pic>
        <p:nvPicPr>
          <p:cNvPr id="691" name="Graphic 78" descr="Graphic 78"/>
          <p:cNvPicPr>
            <a:picLocks noChangeAspect="1"/>
          </p:cNvPicPr>
          <p:nvPr/>
        </p:nvPicPr>
        <p:blipFill>
          <a:blip r:embed="rId3"/>
          <a:stretch>
            <a:fillRect/>
          </a:stretch>
        </p:blipFill>
        <p:spPr>
          <a:xfrm>
            <a:off x="5075551" y="1808020"/>
            <a:ext cx="559614" cy="559614"/>
          </a:xfrm>
          <a:prstGeom prst="rect">
            <a:avLst/>
          </a:prstGeom>
          <a:ln w="12700">
            <a:miter lim="400000"/>
          </a:ln>
        </p:spPr>
      </p:pic>
      <p:pic>
        <p:nvPicPr>
          <p:cNvPr id="692" name="Graphic 79" descr="Graphic 79"/>
          <p:cNvPicPr>
            <a:picLocks noChangeAspect="1"/>
          </p:cNvPicPr>
          <p:nvPr/>
        </p:nvPicPr>
        <p:blipFill>
          <a:blip r:embed="rId4"/>
          <a:stretch>
            <a:fillRect/>
          </a:stretch>
        </p:blipFill>
        <p:spPr>
          <a:xfrm>
            <a:off x="2451273" y="1808020"/>
            <a:ext cx="559614" cy="559614"/>
          </a:xfrm>
          <a:prstGeom prst="rect">
            <a:avLst/>
          </a:prstGeom>
          <a:ln w="12700">
            <a:miter lim="400000"/>
          </a:ln>
        </p:spPr>
      </p:pic>
      <p:pic>
        <p:nvPicPr>
          <p:cNvPr id="693" name="Graphic 80" descr="Graphic 80"/>
          <p:cNvPicPr>
            <a:picLocks noChangeAspect="1"/>
          </p:cNvPicPr>
          <p:nvPr/>
        </p:nvPicPr>
        <p:blipFill>
          <a:blip r:embed="rId4"/>
          <a:stretch>
            <a:fillRect/>
          </a:stretch>
        </p:blipFill>
        <p:spPr>
          <a:xfrm>
            <a:off x="2013893" y="1808020"/>
            <a:ext cx="559614" cy="559614"/>
          </a:xfrm>
          <a:prstGeom prst="rect">
            <a:avLst/>
          </a:prstGeom>
          <a:ln w="12700">
            <a:miter lim="400000"/>
          </a:ln>
        </p:spPr>
      </p:pic>
      <p:pic>
        <p:nvPicPr>
          <p:cNvPr id="694" name="Graphic 81" descr="Graphic 81"/>
          <p:cNvPicPr>
            <a:picLocks noChangeAspect="1"/>
          </p:cNvPicPr>
          <p:nvPr/>
        </p:nvPicPr>
        <p:blipFill>
          <a:blip r:embed="rId5"/>
          <a:stretch>
            <a:fillRect/>
          </a:stretch>
        </p:blipFill>
        <p:spPr>
          <a:xfrm>
            <a:off x="3326031" y="1808020"/>
            <a:ext cx="559614" cy="559614"/>
          </a:xfrm>
          <a:prstGeom prst="rect">
            <a:avLst/>
          </a:prstGeom>
          <a:ln w="12700">
            <a:miter lim="400000"/>
          </a:ln>
        </p:spPr>
      </p:pic>
      <p:pic>
        <p:nvPicPr>
          <p:cNvPr id="695" name="Graphic 82" descr="Graphic 82"/>
          <p:cNvPicPr>
            <a:picLocks noChangeAspect="1"/>
          </p:cNvPicPr>
          <p:nvPr/>
        </p:nvPicPr>
        <p:blipFill>
          <a:blip r:embed="rId5"/>
          <a:stretch>
            <a:fillRect/>
          </a:stretch>
        </p:blipFill>
        <p:spPr>
          <a:xfrm>
            <a:off x="6387689" y="1807493"/>
            <a:ext cx="559614" cy="559614"/>
          </a:xfrm>
          <a:prstGeom prst="rect">
            <a:avLst/>
          </a:prstGeom>
          <a:ln w="12700">
            <a:miter lim="400000"/>
          </a:ln>
        </p:spPr>
      </p:pic>
      <p:pic>
        <p:nvPicPr>
          <p:cNvPr id="696" name="Graphic 83" descr="Graphic 83"/>
          <p:cNvPicPr>
            <a:picLocks noChangeAspect="1"/>
          </p:cNvPicPr>
          <p:nvPr/>
        </p:nvPicPr>
        <p:blipFill>
          <a:blip r:embed="rId5"/>
          <a:stretch>
            <a:fillRect/>
          </a:stretch>
        </p:blipFill>
        <p:spPr>
          <a:xfrm>
            <a:off x="5950310" y="1807493"/>
            <a:ext cx="559614" cy="559614"/>
          </a:xfrm>
          <a:prstGeom prst="rect">
            <a:avLst/>
          </a:prstGeom>
          <a:ln w="12700">
            <a:miter lim="400000"/>
          </a:ln>
        </p:spPr>
      </p:pic>
      <p:sp>
        <p:nvSpPr>
          <p:cNvPr id="697" name="TextBox 86"/>
          <p:cNvSpPr txBox="1"/>
          <p:nvPr/>
        </p:nvSpPr>
        <p:spPr>
          <a:xfrm>
            <a:off x="6966145" y="1223210"/>
            <a:ext cx="1224566" cy="472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Social Mobilization</a:t>
            </a:r>
          </a:p>
        </p:txBody>
      </p:sp>
      <p:pic>
        <p:nvPicPr>
          <p:cNvPr id="698" name="Graphic 87" descr="Graphic 87"/>
          <p:cNvPicPr>
            <a:picLocks noChangeAspect="1"/>
          </p:cNvPicPr>
          <p:nvPr/>
        </p:nvPicPr>
        <p:blipFill>
          <a:blip r:embed="rId6"/>
          <a:stretch>
            <a:fillRect/>
          </a:stretch>
        </p:blipFill>
        <p:spPr>
          <a:xfrm>
            <a:off x="6825068" y="1807493"/>
            <a:ext cx="559614" cy="559614"/>
          </a:xfrm>
          <a:prstGeom prst="rect">
            <a:avLst/>
          </a:prstGeom>
          <a:ln w="12700">
            <a:miter lim="400000"/>
          </a:ln>
        </p:spPr>
      </p:pic>
      <p:pic>
        <p:nvPicPr>
          <p:cNvPr id="699" name="Graphic 89" descr="Graphic 89"/>
          <p:cNvPicPr>
            <a:picLocks noChangeAspect="1"/>
          </p:cNvPicPr>
          <p:nvPr/>
        </p:nvPicPr>
        <p:blipFill>
          <a:blip r:embed="rId6"/>
          <a:stretch>
            <a:fillRect/>
          </a:stretch>
        </p:blipFill>
        <p:spPr>
          <a:xfrm>
            <a:off x="7699827" y="1807493"/>
            <a:ext cx="559614" cy="559614"/>
          </a:xfrm>
          <a:prstGeom prst="rect">
            <a:avLst/>
          </a:prstGeom>
          <a:ln w="12700">
            <a:miter lim="400000"/>
          </a:ln>
        </p:spPr>
      </p:pic>
      <p:pic>
        <p:nvPicPr>
          <p:cNvPr id="700" name="Graphic 90" descr="Graphic 90"/>
          <p:cNvPicPr>
            <a:picLocks noChangeAspect="1"/>
          </p:cNvPicPr>
          <p:nvPr/>
        </p:nvPicPr>
        <p:blipFill>
          <a:blip r:embed="rId6"/>
          <a:stretch>
            <a:fillRect/>
          </a:stretch>
        </p:blipFill>
        <p:spPr>
          <a:xfrm>
            <a:off x="7262448" y="1807493"/>
            <a:ext cx="559614" cy="559614"/>
          </a:xfrm>
          <a:prstGeom prst="rect">
            <a:avLst/>
          </a:prstGeom>
          <a:ln w="12700">
            <a:miter lim="400000"/>
          </a:ln>
        </p:spPr>
      </p:pic>
      <p:sp>
        <p:nvSpPr>
          <p:cNvPr id="701" name="TextBox 91"/>
          <p:cNvSpPr txBox="1"/>
          <p:nvPr/>
        </p:nvSpPr>
        <p:spPr>
          <a:xfrm>
            <a:off x="9113238" y="1412977"/>
            <a:ext cx="78844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Lab</a:t>
            </a:r>
          </a:p>
        </p:txBody>
      </p:sp>
      <p:pic>
        <p:nvPicPr>
          <p:cNvPr id="702" name="Graphic 92" descr="Graphic 92"/>
          <p:cNvPicPr>
            <a:picLocks noChangeAspect="1"/>
          </p:cNvPicPr>
          <p:nvPr/>
        </p:nvPicPr>
        <p:blipFill>
          <a:blip r:embed="rId7"/>
          <a:stretch>
            <a:fillRect/>
          </a:stretch>
        </p:blipFill>
        <p:spPr>
          <a:xfrm>
            <a:off x="9011966" y="1803919"/>
            <a:ext cx="559614" cy="559614"/>
          </a:xfrm>
          <a:prstGeom prst="rect">
            <a:avLst/>
          </a:prstGeom>
          <a:ln w="12700">
            <a:miter lim="400000"/>
          </a:ln>
        </p:spPr>
      </p:pic>
      <p:pic>
        <p:nvPicPr>
          <p:cNvPr id="703" name="Graphic 95" descr="Graphic 95"/>
          <p:cNvPicPr>
            <a:picLocks noChangeAspect="1"/>
          </p:cNvPicPr>
          <p:nvPr/>
        </p:nvPicPr>
        <p:blipFill>
          <a:blip r:embed="rId5"/>
          <a:stretch>
            <a:fillRect/>
          </a:stretch>
        </p:blipFill>
        <p:spPr>
          <a:xfrm>
            <a:off x="9449354" y="1803919"/>
            <a:ext cx="559614" cy="559614"/>
          </a:xfrm>
          <a:prstGeom prst="rect">
            <a:avLst/>
          </a:prstGeom>
          <a:ln w="12700">
            <a:miter lim="400000"/>
          </a:ln>
        </p:spPr>
      </p:pic>
      <p:sp>
        <p:nvSpPr>
          <p:cNvPr id="704" name="Rectangle 96"/>
          <p:cNvSpPr/>
          <p:nvPr/>
        </p:nvSpPr>
        <p:spPr>
          <a:xfrm>
            <a:off x="2079211" y="3553097"/>
            <a:ext cx="3744210" cy="1464900"/>
          </a:xfrm>
          <a:prstGeom prst="rect">
            <a:avLst/>
          </a:prstGeom>
          <a:ln w="12700">
            <a:solidFill>
              <a:srgbClr val="002060"/>
            </a:solidFill>
            <a:miter/>
          </a:ln>
        </p:spPr>
        <p:txBody>
          <a:bodyPr lIns="45719" rIns="45719" anchor="ctr"/>
          <a:lstStyle/>
          <a:p>
            <a:pPr algn="ctr" defTabSz="1097280">
              <a:defRPr sz="2100">
                <a:solidFill>
                  <a:srgbClr val="FFFFFF"/>
                </a:solidFill>
                <a:latin typeface="+mj-lt"/>
                <a:ea typeface="+mj-ea"/>
                <a:cs typeface="+mj-cs"/>
                <a:sym typeface="Source Sans Pro Regular"/>
              </a:defRPr>
            </a:pPr>
            <a:endParaRPr/>
          </a:p>
        </p:txBody>
      </p:sp>
      <p:pic>
        <p:nvPicPr>
          <p:cNvPr id="705" name="Graphic 98" descr="Graphic 98"/>
          <p:cNvPicPr>
            <a:picLocks noChangeAspect="1"/>
          </p:cNvPicPr>
          <p:nvPr/>
        </p:nvPicPr>
        <p:blipFill>
          <a:blip r:embed="rId4"/>
          <a:stretch>
            <a:fillRect/>
          </a:stretch>
        </p:blipFill>
        <p:spPr>
          <a:xfrm>
            <a:off x="2012645" y="3652256"/>
            <a:ext cx="559614" cy="559614"/>
          </a:xfrm>
          <a:prstGeom prst="rect">
            <a:avLst/>
          </a:prstGeom>
          <a:ln w="12700">
            <a:miter lim="400000"/>
          </a:ln>
        </p:spPr>
      </p:pic>
      <p:pic>
        <p:nvPicPr>
          <p:cNvPr id="706" name="Graphic 99" descr="Graphic 99"/>
          <p:cNvPicPr>
            <a:picLocks noChangeAspect="1"/>
          </p:cNvPicPr>
          <p:nvPr/>
        </p:nvPicPr>
        <p:blipFill>
          <a:blip r:embed="rId2"/>
          <a:stretch>
            <a:fillRect/>
          </a:stretch>
        </p:blipFill>
        <p:spPr>
          <a:xfrm>
            <a:off x="4799355" y="3652256"/>
            <a:ext cx="559614" cy="559614"/>
          </a:xfrm>
          <a:prstGeom prst="rect">
            <a:avLst/>
          </a:prstGeom>
          <a:ln w="12700">
            <a:miter lim="400000"/>
          </a:ln>
        </p:spPr>
      </p:pic>
      <p:pic>
        <p:nvPicPr>
          <p:cNvPr id="707" name="Graphic 100" descr="Graphic 100"/>
          <p:cNvPicPr>
            <a:picLocks noChangeAspect="1"/>
          </p:cNvPicPr>
          <p:nvPr/>
        </p:nvPicPr>
        <p:blipFill>
          <a:blip r:embed="rId6"/>
          <a:stretch>
            <a:fillRect/>
          </a:stretch>
        </p:blipFill>
        <p:spPr>
          <a:xfrm>
            <a:off x="2477097" y="4325723"/>
            <a:ext cx="559614" cy="559614"/>
          </a:xfrm>
          <a:prstGeom prst="rect">
            <a:avLst/>
          </a:prstGeom>
          <a:ln w="12700">
            <a:miter lim="400000"/>
          </a:ln>
        </p:spPr>
      </p:pic>
      <p:pic>
        <p:nvPicPr>
          <p:cNvPr id="708" name="Graphic 101" descr="Graphic 101"/>
          <p:cNvPicPr>
            <a:picLocks noChangeAspect="1"/>
          </p:cNvPicPr>
          <p:nvPr/>
        </p:nvPicPr>
        <p:blipFill>
          <a:blip r:embed="rId6"/>
          <a:stretch>
            <a:fillRect/>
          </a:stretch>
        </p:blipFill>
        <p:spPr>
          <a:xfrm>
            <a:off x="2941548" y="4325723"/>
            <a:ext cx="559614" cy="559614"/>
          </a:xfrm>
          <a:prstGeom prst="rect">
            <a:avLst/>
          </a:prstGeom>
          <a:ln w="12700">
            <a:miter lim="400000"/>
          </a:ln>
        </p:spPr>
      </p:pic>
      <p:pic>
        <p:nvPicPr>
          <p:cNvPr id="709" name="Graphic 102" descr="Graphic 102"/>
          <p:cNvPicPr>
            <a:picLocks noChangeAspect="1"/>
          </p:cNvPicPr>
          <p:nvPr/>
        </p:nvPicPr>
        <p:blipFill>
          <a:blip r:embed="rId6"/>
          <a:stretch>
            <a:fillRect/>
          </a:stretch>
        </p:blipFill>
        <p:spPr>
          <a:xfrm>
            <a:off x="3405999" y="4325723"/>
            <a:ext cx="559614" cy="559614"/>
          </a:xfrm>
          <a:prstGeom prst="rect">
            <a:avLst/>
          </a:prstGeom>
          <a:ln w="12700">
            <a:miter lim="400000"/>
          </a:ln>
        </p:spPr>
      </p:pic>
      <p:pic>
        <p:nvPicPr>
          <p:cNvPr id="710" name="Graphic 103" descr="Graphic 103"/>
          <p:cNvPicPr>
            <a:picLocks noChangeAspect="1"/>
          </p:cNvPicPr>
          <p:nvPr/>
        </p:nvPicPr>
        <p:blipFill>
          <a:blip r:embed="rId7"/>
          <a:stretch>
            <a:fillRect/>
          </a:stretch>
        </p:blipFill>
        <p:spPr>
          <a:xfrm>
            <a:off x="4799355" y="4325723"/>
            <a:ext cx="559614" cy="559614"/>
          </a:xfrm>
          <a:prstGeom prst="rect">
            <a:avLst/>
          </a:prstGeom>
          <a:ln w="12700">
            <a:miter lim="400000"/>
          </a:ln>
        </p:spPr>
      </p:pic>
      <p:pic>
        <p:nvPicPr>
          <p:cNvPr id="711" name="Graphic 104" descr="Graphic 104"/>
          <p:cNvPicPr>
            <a:picLocks noChangeAspect="1"/>
          </p:cNvPicPr>
          <p:nvPr/>
        </p:nvPicPr>
        <p:blipFill>
          <a:blip r:embed="rId7"/>
          <a:stretch>
            <a:fillRect/>
          </a:stretch>
        </p:blipFill>
        <p:spPr>
          <a:xfrm>
            <a:off x="5263806" y="4325723"/>
            <a:ext cx="559614" cy="559614"/>
          </a:xfrm>
          <a:prstGeom prst="rect">
            <a:avLst/>
          </a:prstGeom>
          <a:ln w="12700">
            <a:miter lim="400000"/>
          </a:ln>
        </p:spPr>
      </p:pic>
      <p:pic>
        <p:nvPicPr>
          <p:cNvPr id="712" name="Graphic 107" descr="Graphic 107"/>
          <p:cNvPicPr>
            <a:picLocks noChangeAspect="1"/>
          </p:cNvPicPr>
          <p:nvPr/>
        </p:nvPicPr>
        <p:blipFill>
          <a:blip r:embed="rId3"/>
          <a:stretch>
            <a:fillRect/>
          </a:stretch>
        </p:blipFill>
        <p:spPr>
          <a:xfrm>
            <a:off x="3405999" y="3652256"/>
            <a:ext cx="559614" cy="559614"/>
          </a:xfrm>
          <a:prstGeom prst="rect">
            <a:avLst/>
          </a:prstGeom>
          <a:ln w="12700">
            <a:miter lim="400000"/>
          </a:ln>
        </p:spPr>
      </p:pic>
      <p:pic>
        <p:nvPicPr>
          <p:cNvPr id="713" name="Graphic 108" descr="Graphic 108"/>
          <p:cNvPicPr>
            <a:picLocks noChangeAspect="1"/>
          </p:cNvPicPr>
          <p:nvPr/>
        </p:nvPicPr>
        <p:blipFill>
          <a:blip r:embed="rId3"/>
          <a:stretch>
            <a:fillRect/>
          </a:stretch>
        </p:blipFill>
        <p:spPr>
          <a:xfrm>
            <a:off x="2941548" y="3652256"/>
            <a:ext cx="559614" cy="559614"/>
          </a:xfrm>
          <a:prstGeom prst="rect">
            <a:avLst/>
          </a:prstGeom>
          <a:ln w="12700">
            <a:miter lim="400000"/>
          </a:ln>
        </p:spPr>
      </p:pic>
      <p:pic>
        <p:nvPicPr>
          <p:cNvPr id="714" name="Graphic 110" descr="Graphic 110"/>
          <p:cNvPicPr>
            <a:picLocks noChangeAspect="1"/>
          </p:cNvPicPr>
          <p:nvPr/>
        </p:nvPicPr>
        <p:blipFill>
          <a:blip r:embed="rId4"/>
          <a:stretch>
            <a:fillRect/>
          </a:stretch>
        </p:blipFill>
        <p:spPr>
          <a:xfrm>
            <a:off x="2477097" y="3652256"/>
            <a:ext cx="559614" cy="559614"/>
          </a:xfrm>
          <a:prstGeom prst="rect">
            <a:avLst/>
          </a:prstGeom>
          <a:ln w="12700">
            <a:miter lim="400000"/>
          </a:ln>
        </p:spPr>
      </p:pic>
      <p:pic>
        <p:nvPicPr>
          <p:cNvPr id="715" name="Graphic 112" descr="Graphic 112"/>
          <p:cNvPicPr>
            <a:picLocks noChangeAspect="1"/>
          </p:cNvPicPr>
          <p:nvPr/>
        </p:nvPicPr>
        <p:blipFill>
          <a:blip r:embed="rId8"/>
          <a:stretch>
            <a:fillRect/>
          </a:stretch>
        </p:blipFill>
        <p:spPr>
          <a:xfrm>
            <a:off x="3870452" y="4325723"/>
            <a:ext cx="559614" cy="559614"/>
          </a:xfrm>
          <a:prstGeom prst="rect">
            <a:avLst/>
          </a:prstGeom>
          <a:ln w="12700">
            <a:miter lim="400000"/>
          </a:ln>
        </p:spPr>
      </p:pic>
      <p:pic>
        <p:nvPicPr>
          <p:cNvPr id="716" name="Graphic 113" descr="Graphic 113"/>
          <p:cNvPicPr>
            <a:picLocks noChangeAspect="1"/>
          </p:cNvPicPr>
          <p:nvPr/>
        </p:nvPicPr>
        <p:blipFill>
          <a:blip r:embed="rId8"/>
          <a:stretch>
            <a:fillRect/>
          </a:stretch>
        </p:blipFill>
        <p:spPr>
          <a:xfrm>
            <a:off x="4334904" y="4325723"/>
            <a:ext cx="559613" cy="559614"/>
          </a:xfrm>
          <a:prstGeom prst="rect">
            <a:avLst/>
          </a:prstGeom>
          <a:ln w="12700">
            <a:miter lim="400000"/>
          </a:ln>
        </p:spPr>
      </p:pic>
      <p:sp>
        <p:nvSpPr>
          <p:cNvPr id="717" name="TextBox 114"/>
          <p:cNvSpPr txBox="1"/>
          <p:nvPr/>
        </p:nvSpPr>
        <p:spPr>
          <a:xfrm>
            <a:off x="8233357" y="1226785"/>
            <a:ext cx="788442" cy="472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Risk Comms</a:t>
            </a:r>
          </a:p>
        </p:txBody>
      </p:sp>
      <p:pic>
        <p:nvPicPr>
          <p:cNvPr id="718" name="Graphic 115" descr="Graphic 115"/>
          <p:cNvPicPr>
            <a:picLocks noChangeAspect="1"/>
          </p:cNvPicPr>
          <p:nvPr/>
        </p:nvPicPr>
        <p:blipFill>
          <a:blip r:embed="rId8"/>
          <a:stretch>
            <a:fillRect/>
          </a:stretch>
        </p:blipFill>
        <p:spPr>
          <a:xfrm>
            <a:off x="8137207" y="1794859"/>
            <a:ext cx="559614" cy="559614"/>
          </a:xfrm>
          <a:prstGeom prst="rect">
            <a:avLst/>
          </a:prstGeom>
          <a:ln w="12700">
            <a:miter lim="400000"/>
          </a:ln>
        </p:spPr>
      </p:pic>
      <p:pic>
        <p:nvPicPr>
          <p:cNvPr id="719" name="Graphic 117" descr="Graphic 117"/>
          <p:cNvPicPr>
            <a:picLocks noChangeAspect="1"/>
          </p:cNvPicPr>
          <p:nvPr/>
        </p:nvPicPr>
        <p:blipFill>
          <a:blip r:embed="rId8"/>
          <a:stretch>
            <a:fillRect/>
          </a:stretch>
        </p:blipFill>
        <p:spPr>
          <a:xfrm>
            <a:off x="8574588" y="1794859"/>
            <a:ext cx="559614" cy="559614"/>
          </a:xfrm>
          <a:prstGeom prst="rect">
            <a:avLst/>
          </a:prstGeom>
          <a:ln w="12700">
            <a:miter lim="400000"/>
          </a:ln>
        </p:spPr>
      </p:pic>
      <p:sp>
        <p:nvSpPr>
          <p:cNvPr id="720" name="TextBox 118"/>
          <p:cNvSpPr txBox="1"/>
          <p:nvPr/>
        </p:nvSpPr>
        <p:spPr>
          <a:xfrm>
            <a:off x="2053683" y="3157925"/>
            <a:ext cx="2620597"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defTabSz="1097280">
              <a:defRPr sz="1200">
                <a:latin typeface="+mj-lt"/>
                <a:ea typeface="+mj-ea"/>
                <a:cs typeface="+mj-cs"/>
                <a:sym typeface="Source Sans Pro Regular"/>
              </a:defRPr>
            </a:lvl1pPr>
          </a:lstStyle>
          <a:p>
            <a:r>
              <a:t>National Rapid Respond Team Roster</a:t>
            </a:r>
          </a:p>
        </p:txBody>
      </p:sp>
      <p:grpSp>
        <p:nvGrpSpPr>
          <p:cNvPr id="723" name="Group 124"/>
          <p:cNvGrpSpPr/>
          <p:nvPr/>
        </p:nvGrpSpPr>
        <p:grpSpPr>
          <a:xfrm>
            <a:off x="5381349" y="3650403"/>
            <a:ext cx="324528" cy="563321"/>
            <a:chOff x="0" y="0"/>
            <a:chExt cx="324527" cy="563319"/>
          </a:xfrm>
        </p:grpSpPr>
        <p:pic>
          <p:nvPicPr>
            <p:cNvPr id="721" name="Picture 122" descr="Picture 122"/>
            <p:cNvPicPr>
              <a:picLocks noChangeAspect="1"/>
            </p:cNvPicPr>
            <p:nvPr/>
          </p:nvPicPr>
          <p:blipFill>
            <a:blip r:embed="rId9"/>
            <a:srcRect l="21984" r="49211"/>
            <a:stretch>
              <a:fillRect/>
            </a:stretch>
          </p:blipFill>
          <p:spPr>
            <a:xfrm>
              <a:off x="0" y="0"/>
              <a:ext cx="162263" cy="563320"/>
            </a:xfrm>
            <a:prstGeom prst="rect">
              <a:avLst/>
            </a:prstGeom>
            <a:ln w="12700" cap="flat">
              <a:noFill/>
              <a:miter lim="400000"/>
            </a:ln>
            <a:effectLst/>
          </p:spPr>
        </p:pic>
        <p:pic>
          <p:nvPicPr>
            <p:cNvPr id="722" name="Picture 123" descr="Picture 123"/>
            <p:cNvPicPr>
              <a:picLocks noChangeAspect="1"/>
            </p:cNvPicPr>
            <p:nvPr/>
          </p:nvPicPr>
          <p:blipFill>
            <a:blip r:embed="rId10"/>
            <a:srcRect l="49212" r="21984"/>
            <a:stretch>
              <a:fillRect/>
            </a:stretch>
          </p:blipFill>
          <p:spPr>
            <a:xfrm>
              <a:off x="162264" y="0"/>
              <a:ext cx="162264" cy="563320"/>
            </a:xfrm>
            <a:prstGeom prst="rect">
              <a:avLst/>
            </a:prstGeom>
            <a:ln w="12700" cap="flat">
              <a:noFill/>
              <a:miter lim="400000"/>
            </a:ln>
            <a:effectLst/>
          </p:spPr>
        </p:pic>
      </p:grpSp>
      <p:grpSp>
        <p:nvGrpSpPr>
          <p:cNvPr id="726" name="Group 125"/>
          <p:cNvGrpSpPr/>
          <p:nvPr/>
        </p:nvGrpSpPr>
        <p:grpSpPr>
          <a:xfrm>
            <a:off x="3986486" y="3650403"/>
            <a:ext cx="324528" cy="563321"/>
            <a:chOff x="0" y="0"/>
            <a:chExt cx="324527" cy="563319"/>
          </a:xfrm>
        </p:grpSpPr>
        <p:pic>
          <p:nvPicPr>
            <p:cNvPr id="724" name="Picture 126" descr="Picture 126"/>
            <p:cNvPicPr>
              <a:picLocks noChangeAspect="1"/>
            </p:cNvPicPr>
            <p:nvPr/>
          </p:nvPicPr>
          <p:blipFill>
            <a:blip r:embed="rId11"/>
            <a:srcRect l="21984" r="49211"/>
            <a:stretch>
              <a:fillRect/>
            </a:stretch>
          </p:blipFill>
          <p:spPr>
            <a:xfrm>
              <a:off x="0" y="0"/>
              <a:ext cx="162263" cy="563320"/>
            </a:xfrm>
            <a:prstGeom prst="rect">
              <a:avLst/>
            </a:prstGeom>
            <a:ln w="12700" cap="flat">
              <a:noFill/>
              <a:miter lim="400000"/>
            </a:ln>
            <a:effectLst/>
          </p:spPr>
        </p:pic>
        <p:pic>
          <p:nvPicPr>
            <p:cNvPr id="725" name="Picture 127" descr="Picture 127"/>
            <p:cNvPicPr>
              <a:picLocks noChangeAspect="1"/>
            </p:cNvPicPr>
            <p:nvPr/>
          </p:nvPicPr>
          <p:blipFill>
            <a:blip r:embed="rId12"/>
            <a:srcRect l="49212" r="21984"/>
            <a:stretch>
              <a:fillRect/>
            </a:stretch>
          </p:blipFill>
          <p:spPr>
            <a:xfrm>
              <a:off x="162264" y="0"/>
              <a:ext cx="162264" cy="563320"/>
            </a:xfrm>
            <a:prstGeom prst="rect">
              <a:avLst/>
            </a:prstGeom>
            <a:ln w="12700" cap="flat">
              <a:noFill/>
              <a:miter lim="400000"/>
            </a:ln>
            <a:effectLst/>
          </p:spPr>
        </p:pic>
      </p:grpSp>
      <p:sp>
        <p:nvSpPr>
          <p:cNvPr id="781" name="Straight Arrow Connector 131"/>
          <p:cNvSpPr/>
          <p:nvPr/>
        </p:nvSpPr>
        <p:spPr>
          <a:xfrm>
            <a:off x="5829679" y="3902551"/>
            <a:ext cx="1224978" cy="15118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path>
            </a:pathLst>
          </a:custGeom>
          <a:ln w="38100">
            <a:solidFill>
              <a:srgbClr val="000000"/>
            </a:solidFill>
            <a:miter/>
            <a:tailEnd type="triangle"/>
          </a:ln>
        </p:spPr>
        <p:txBody>
          <a:bodyPr/>
          <a:lstStyle/>
          <a:p>
            <a:endParaRPr/>
          </a:p>
        </p:txBody>
      </p:sp>
      <p:sp>
        <p:nvSpPr>
          <p:cNvPr id="782" name="Straight Arrow Connector 133"/>
          <p:cNvSpPr/>
          <p:nvPr/>
        </p:nvSpPr>
        <p:spPr>
          <a:xfrm>
            <a:off x="5829679" y="4545848"/>
            <a:ext cx="1234005" cy="17100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21600"/>
                </a:lnTo>
              </a:path>
            </a:pathLst>
          </a:custGeom>
          <a:ln w="38100">
            <a:solidFill>
              <a:srgbClr val="000000"/>
            </a:solidFill>
            <a:miter/>
            <a:tailEnd type="triangle"/>
          </a:ln>
        </p:spPr>
        <p:txBody>
          <a:bodyPr/>
          <a:lstStyle/>
          <a:p>
            <a:endParaRPr/>
          </a:p>
        </p:txBody>
      </p:sp>
      <p:pic>
        <p:nvPicPr>
          <p:cNvPr id="729" name="Graphic 140" descr="Graphic 140"/>
          <p:cNvPicPr>
            <a:picLocks noChangeAspect="1"/>
          </p:cNvPicPr>
          <p:nvPr/>
        </p:nvPicPr>
        <p:blipFill>
          <a:blip r:embed="rId4"/>
          <a:stretch>
            <a:fillRect/>
          </a:stretch>
        </p:blipFill>
        <p:spPr>
          <a:xfrm>
            <a:off x="6940883" y="3645483"/>
            <a:ext cx="559614" cy="559614"/>
          </a:xfrm>
          <a:prstGeom prst="rect">
            <a:avLst/>
          </a:prstGeom>
          <a:ln w="12700">
            <a:miter lim="400000"/>
          </a:ln>
        </p:spPr>
      </p:pic>
      <p:pic>
        <p:nvPicPr>
          <p:cNvPr id="730" name="Graphic 142" descr="Graphic 142"/>
          <p:cNvPicPr>
            <a:picLocks noChangeAspect="1"/>
          </p:cNvPicPr>
          <p:nvPr/>
        </p:nvPicPr>
        <p:blipFill>
          <a:blip r:embed="rId2"/>
          <a:stretch>
            <a:fillRect/>
          </a:stretch>
        </p:blipFill>
        <p:spPr>
          <a:xfrm>
            <a:off x="7358455" y="3656936"/>
            <a:ext cx="559614" cy="559614"/>
          </a:xfrm>
          <a:prstGeom prst="rect">
            <a:avLst/>
          </a:prstGeom>
          <a:ln w="12700">
            <a:miter lim="400000"/>
          </a:ln>
        </p:spPr>
      </p:pic>
      <p:pic>
        <p:nvPicPr>
          <p:cNvPr id="731" name="Graphic 149" descr="Graphic 149"/>
          <p:cNvPicPr>
            <a:picLocks noChangeAspect="1"/>
          </p:cNvPicPr>
          <p:nvPr/>
        </p:nvPicPr>
        <p:blipFill>
          <a:blip r:embed="rId4"/>
          <a:stretch>
            <a:fillRect/>
          </a:stretch>
        </p:blipFill>
        <p:spPr>
          <a:xfrm>
            <a:off x="6940883" y="4316361"/>
            <a:ext cx="559614" cy="559614"/>
          </a:xfrm>
          <a:prstGeom prst="rect">
            <a:avLst/>
          </a:prstGeom>
          <a:ln w="12700">
            <a:miter lim="400000"/>
          </a:ln>
        </p:spPr>
      </p:pic>
      <p:pic>
        <p:nvPicPr>
          <p:cNvPr id="732" name="Picture 160" descr="Picture 160"/>
          <p:cNvPicPr>
            <a:picLocks noChangeAspect="1"/>
          </p:cNvPicPr>
          <p:nvPr/>
        </p:nvPicPr>
        <p:blipFill>
          <a:blip r:embed="rId13"/>
          <a:stretch>
            <a:fillRect/>
          </a:stretch>
        </p:blipFill>
        <p:spPr>
          <a:xfrm>
            <a:off x="8141599" y="3739684"/>
            <a:ext cx="306326" cy="306326"/>
          </a:xfrm>
          <a:prstGeom prst="rect">
            <a:avLst/>
          </a:prstGeom>
          <a:ln w="12700">
            <a:miter lim="400000"/>
          </a:ln>
        </p:spPr>
      </p:pic>
      <p:pic>
        <p:nvPicPr>
          <p:cNvPr id="733" name="Picture 162" descr="Picture 162"/>
          <p:cNvPicPr>
            <a:picLocks noChangeAspect="1"/>
          </p:cNvPicPr>
          <p:nvPr/>
        </p:nvPicPr>
        <p:blipFill>
          <a:blip r:embed="rId13"/>
          <a:stretch>
            <a:fillRect/>
          </a:stretch>
        </p:blipFill>
        <p:spPr>
          <a:xfrm>
            <a:off x="8141599" y="4585103"/>
            <a:ext cx="306326" cy="306326"/>
          </a:xfrm>
          <a:prstGeom prst="rect">
            <a:avLst/>
          </a:prstGeom>
          <a:ln w="12700">
            <a:miter lim="400000"/>
          </a:ln>
        </p:spPr>
      </p:pic>
      <p:sp>
        <p:nvSpPr>
          <p:cNvPr id="734" name="TextBox 163"/>
          <p:cNvSpPr txBox="1"/>
          <p:nvPr/>
        </p:nvSpPr>
        <p:spPr>
          <a:xfrm>
            <a:off x="6713215" y="3076990"/>
            <a:ext cx="788442"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Field</a:t>
            </a:r>
          </a:p>
        </p:txBody>
      </p:sp>
      <p:pic>
        <p:nvPicPr>
          <p:cNvPr id="735" name="Graphic 164" descr="Graphic 164"/>
          <p:cNvPicPr>
            <a:picLocks noChangeAspect="1"/>
          </p:cNvPicPr>
          <p:nvPr/>
        </p:nvPicPr>
        <p:blipFill>
          <a:blip r:embed="rId7"/>
          <a:stretch>
            <a:fillRect/>
          </a:stretch>
        </p:blipFill>
        <p:spPr>
          <a:xfrm>
            <a:off x="8474298" y="3622750"/>
            <a:ext cx="559614" cy="559614"/>
          </a:xfrm>
          <a:prstGeom prst="rect">
            <a:avLst/>
          </a:prstGeom>
          <a:ln w="12700">
            <a:miter lim="400000"/>
          </a:ln>
        </p:spPr>
      </p:pic>
      <p:pic>
        <p:nvPicPr>
          <p:cNvPr id="736" name="Graphic 166" descr="Graphic 166"/>
          <p:cNvPicPr>
            <a:picLocks noChangeAspect="1"/>
          </p:cNvPicPr>
          <p:nvPr/>
        </p:nvPicPr>
        <p:blipFill>
          <a:blip r:embed="rId4"/>
          <a:stretch>
            <a:fillRect/>
          </a:stretch>
        </p:blipFill>
        <p:spPr>
          <a:xfrm>
            <a:off x="8928972" y="3622750"/>
            <a:ext cx="559614" cy="559614"/>
          </a:xfrm>
          <a:prstGeom prst="rect">
            <a:avLst/>
          </a:prstGeom>
          <a:ln w="12700">
            <a:miter lim="400000"/>
          </a:ln>
        </p:spPr>
      </p:pic>
      <p:pic>
        <p:nvPicPr>
          <p:cNvPr id="737" name="Graphic 170" descr="Graphic 170"/>
          <p:cNvPicPr>
            <a:picLocks noChangeAspect="1"/>
          </p:cNvPicPr>
          <p:nvPr/>
        </p:nvPicPr>
        <p:blipFill>
          <a:blip r:embed="rId2"/>
          <a:stretch>
            <a:fillRect/>
          </a:stretch>
        </p:blipFill>
        <p:spPr>
          <a:xfrm>
            <a:off x="8483396" y="4416376"/>
            <a:ext cx="559614" cy="559614"/>
          </a:xfrm>
          <a:prstGeom prst="rect">
            <a:avLst/>
          </a:prstGeom>
          <a:ln w="12700">
            <a:miter lim="400000"/>
          </a:ln>
        </p:spPr>
      </p:pic>
      <p:pic>
        <p:nvPicPr>
          <p:cNvPr id="738" name="Graphic 172" descr="Graphic 172"/>
          <p:cNvPicPr>
            <a:picLocks noChangeAspect="1"/>
          </p:cNvPicPr>
          <p:nvPr/>
        </p:nvPicPr>
        <p:blipFill>
          <a:blip r:embed="rId4"/>
          <a:stretch>
            <a:fillRect/>
          </a:stretch>
        </p:blipFill>
        <p:spPr>
          <a:xfrm>
            <a:off x="8938072" y="4413313"/>
            <a:ext cx="559614" cy="559613"/>
          </a:xfrm>
          <a:prstGeom prst="rect">
            <a:avLst/>
          </a:prstGeom>
          <a:ln w="12700">
            <a:miter lim="400000"/>
          </a:ln>
        </p:spPr>
      </p:pic>
      <p:grpSp>
        <p:nvGrpSpPr>
          <p:cNvPr id="741" name="Group 105"/>
          <p:cNvGrpSpPr/>
          <p:nvPr/>
        </p:nvGrpSpPr>
        <p:grpSpPr>
          <a:xfrm>
            <a:off x="7481865" y="4323344"/>
            <a:ext cx="324528" cy="563321"/>
            <a:chOff x="0" y="0"/>
            <a:chExt cx="324527" cy="563319"/>
          </a:xfrm>
        </p:grpSpPr>
        <p:pic>
          <p:nvPicPr>
            <p:cNvPr id="739" name="Picture 109" descr="Picture 109"/>
            <p:cNvPicPr>
              <a:picLocks noChangeAspect="1"/>
            </p:cNvPicPr>
            <p:nvPr/>
          </p:nvPicPr>
          <p:blipFill>
            <a:blip r:embed="rId9"/>
            <a:srcRect l="21984" r="49211"/>
            <a:stretch>
              <a:fillRect/>
            </a:stretch>
          </p:blipFill>
          <p:spPr>
            <a:xfrm>
              <a:off x="0" y="0"/>
              <a:ext cx="162263" cy="563320"/>
            </a:xfrm>
            <a:prstGeom prst="rect">
              <a:avLst/>
            </a:prstGeom>
            <a:ln w="12700" cap="flat">
              <a:noFill/>
              <a:miter lim="400000"/>
            </a:ln>
            <a:effectLst/>
          </p:spPr>
        </p:pic>
        <p:pic>
          <p:nvPicPr>
            <p:cNvPr id="740" name="Picture 111" descr="Picture 111"/>
            <p:cNvPicPr>
              <a:picLocks noChangeAspect="1"/>
            </p:cNvPicPr>
            <p:nvPr/>
          </p:nvPicPr>
          <p:blipFill>
            <a:blip r:embed="rId10"/>
            <a:srcRect l="49212" r="21984"/>
            <a:stretch>
              <a:fillRect/>
            </a:stretch>
          </p:blipFill>
          <p:spPr>
            <a:xfrm>
              <a:off x="162264" y="0"/>
              <a:ext cx="162264" cy="563320"/>
            </a:xfrm>
            <a:prstGeom prst="rect">
              <a:avLst/>
            </a:prstGeom>
            <a:ln w="12700" cap="flat">
              <a:noFill/>
              <a:miter lim="400000"/>
            </a:ln>
            <a:effectLst/>
          </p:spPr>
        </p:pic>
      </p:grpSp>
      <p:pic>
        <p:nvPicPr>
          <p:cNvPr id="742" name="Graphic 119" descr="Graphic 119"/>
          <p:cNvPicPr>
            <a:picLocks noChangeAspect="1"/>
          </p:cNvPicPr>
          <p:nvPr/>
        </p:nvPicPr>
        <p:blipFill>
          <a:blip r:embed="rId2"/>
          <a:stretch>
            <a:fillRect/>
          </a:stretch>
        </p:blipFill>
        <p:spPr>
          <a:xfrm>
            <a:off x="9374812" y="3630705"/>
            <a:ext cx="559614" cy="559614"/>
          </a:xfrm>
          <a:prstGeom prst="rect">
            <a:avLst/>
          </a:prstGeom>
          <a:ln w="12700">
            <a:miter lim="400000"/>
          </a:ln>
        </p:spPr>
      </p:pic>
      <p:pic>
        <p:nvPicPr>
          <p:cNvPr id="743" name="Graphic 120" descr="Graphic 120"/>
          <p:cNvPicPr>
            <a:picLocks noChangeAspect="1"/>
          </p:cNvPicPr>
          <p:nvPr/>
        </p:nvPicPr>
        <p:blipFill>
          <a:blip r:embed="rId5"/>
          <a:stretch>
            <a:fillRect/>
          </a:stretch>
        </p:blipFill>
        <p:spPr>
          <a:xfrm>
            <a:off x="2888652" y="1818478"/>
            <a:ext cx="559614" cy="559614"/>
          </a:xfrm>
          <a:prstGeom prst="rect">
            <a:avLst/>
          </a:prstGeom>
          <a:ln w="12700">
            <a:miter lim="400000"/>
          </a:ln>
        </p:spPr>
      </p:pic>
      <p:grpSp>
        <p:nvGrpSpPr>
          <p:cNvPr id="750" name="Group 2"/>
          <p:cNvGrpSpPr/>
          <p:nvPr/>
        </p:nvGrpSpPr>
        <p:grpSpPr>
          <a:xfrm>
            <a:off x="9509259" y="4205125"/>
            <a:ext cx="1844540" cy="1020002"/>
            <a:chOff x="0" y="0"/>
            <a:chExt cx="1844538" cy="1020000"/>
          </a:xfrm>
        </p:grpSpPr>
        <p:sp>
          <p:nvSpPr>
            <p:cNvPr id="744" name="Rectangle 93"/>
            <p:cNvSpPr/>
            <p:nvPr/>
          </p:nvSpPr>
          <p:spPr>
            <a:xfrm>
              <a:off x="173497" y="448554"/>
              <a:ext cx="1531058" cy="571447"/>
            </a:xfrm>
            <a:prstGeom prst="rect">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defTabSz="1097280">
                <a:defRPr sz="2100">
                  <a:solidFill>
                    <a:srgbClr val="FFFFFF"/>
                  </a:solidFill>
                  <a:latin typeface="+mj-lt"/>
                  <a:ea typeface="+mj-ea"/>
                  <a:cs typeface="+mj-cs"/>
                  <a:sym typeface="Source Sans Pro Regular"/>
                </a:defRPr>
              </a:pPr>
              <a:endParaRPr/>
            </a:p>
          </p:txBody>
        </p:sp>
        <p:grpSp>
          <p:nvGrpSpPr>
            <p:cNvPr id="747" name="Trapezoid 94"/>
            <p:cNvGrpSpPr/>
            <p:nvPr/>
          </p:nvGrpSpPr>
          <p:grpSpPr>
            <a:xfrm>
              <a:off x="0" y="0"/>
              <a:ext cx="1844539" cy="599441"/>
              <a:chOff x="0" y="0"/>
              <a:chExt cx="1844538" cy="599440"/>
            </a:xfrm>
          </p:grpSpPr>
          <p:sp>
            <p:nvSpPr>
              <p:cNvPr id="745" name="Shape"/>
              <p:cNvSpPr/>
              <p:nvPr/>
            </p:nvSpPr>
            <p:spPr>
              <a:xfrm>
                <a:off x="0" y="54752"/>
                <a:ext cx="1844539" cy="44506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267" y="0"/>
                    </a:lnTo>
                    <a:lnTo>
                      <a:pt x="18333" y="0"/>
                    </a:lnTo>
                    <a:lnTo>
                      <a:pt x="21600" y="21600"/>
                    </a:lnTo>
                    <a:close/>
                  </a:path>
                </a:pathLst>
              </a:custGeom>
              <a:solidFill>
                <a:srgbClr val="808080"/>
              </a:solidFill>
              <a:ln w="12700" cap="flat">
                <a:solidFill>
                  <a:srgbClr val="000000"/>
                </a:solidFill>
                <a:prstDash val="solid"/>
                <a:miter lim="800000"/>
              </a:ln>
              <a:effectLst/>
            </p:spPr>
            <p:txBody>
              <a:bodyPr wrap="square" lIns="45719" tIns="45719" rIns="45719" bIns="45719" numCol="1" anchor="ctr">
                <a:noAutofit/>
              </a:bodyPr>
              <a:lstStyle/>
              <a:p>
                <a:pPr algn="ctr" defTabSz="1097280"/>
                <a:endParaRPr/>
              </a:p>
            </p:txBody>
          </p:sp>
          <p:sp>
            <p:nvSpPr>
              <p:cNvPr id="746" name="Response Headquarters"/>
              <p:cNvSpPr txBox="1"/>
              <p:nvPr/>
            </p:nvSpPr>
            <p:spPr>
              <a:xfrm>
                <a:off x="238043" y="0"/>
                <a:ext cx="1368453" cy="599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defTabSz="1097280">
                  <a:defRPr sz="1600">
                    <a:solidFill>
                      <a:srgbClr val="FFFFFF"/>
                    </a:solidFill>
                    <a:latin typeface="+mj-lt"/>
                    <a:ea typeface="+mj-ea"/>
                    <a:cs typeface="+mj-cs"/>
                    <a:sym typeface="Source Sans Pro Regular"/>
                  </a:defRPr>
                </a:lvl1pPr>
              </a:lstStyle>
              <a:p>
                <a:r>
                  <a:t>Response Headquarters</a:t>
                </a:r>
              </a:p>
            </p:txBody>
          </p:sp>
        </p:grpSp>
        <p:sp>
          <p:nvSpPr>
            <p:cNvPr id="748" name="Rectangle 97"/>
            <p:cNvSpPr/>
            <p:nvPr/>
          </p:nvSpPr>
          <p:spPr>
            <a:xfrm>
              <a:off x="722418" y="640436"/>
              <a:ext cx="195238" cy="377885"/>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defTabSz="1097280">
                <a:defRPr sz="2100">
                  <a:solidFill>
                    <a:srgbClr val="FFFFFF"/>
                  </a:solidFill>
                  <a:latin typeface="+mj-lt"/>
                  <a:ea typeface="+mj-ea"/>
                  <a:cs typeface="+mj-cs"/>
                  <a:sym typeface="Source Sans Pro Regular"/>
                </a:defRPr>
              </a:pPr>
              <a:endParaRPr/>
            </a:p>
          </p:txBody>
        </p:sp>
        <p:sp>
          <p:nvSpPr>
            <p:cNvPr id="749" name="Rectangle 116"/>
            <p:cNvSpPr/>
            <p:nvPr/>
          </p:nvSpPr>
          <p:spPr>
            <a:xfrm>
              <a:off x="955228" y="640436"/>
              <a:ext cx="202651" cy="376765"/>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defTabSz="1097280">
                <a:defRPr sz="2100">
                  <a:solidFill>
                    <a:srgbClr val="FFFFFF"/>
                  </a:solidFill>
                  <a:latin typeface="+mj-lt"/>
                  <a:ea typeface="+mj-ea"/>
                  <a:cs typeface="+mj-cs"/>
                  <a:sym typeface="Source Sans Pro Regular"/>
                </a:defRPr>
              </a:pPr>
              <a:endParaRPr/>
            </a:p>
          </p:txBody>
        </p:sp>
      </p:grpSp>
      <p:sp>
        <p:nvSpPr>
          <p:cNvPr id="751" name="TextBox 121"/>
          <p:cNvSpPr txBox="1"/>
          <p:nvPr/>
        </p:nvSpPr>
        <p:spPr>
          <a:xfrm>
            <a:off x="8529116" y="3071212"/>
            <a:ext cx="2415450" cy="281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1097280">
              <a:defRPr sz="1200">
                <a:latin typeface="+mj-lt"/>
                <a:ea typeface="+mj-ea"/>
                <a:cs typeface="+mj-cs"/>
                <a:sym typeface="Source Sans Pro Regular"/>
              </a:defRPr>
            </a:lvl1pPr>
          </a:lstStyle>
          <a:p>
            <a:r>
              <a:t>Headquarters</a:t>
            </a:r>
          </a:p>
        </p:txBody>
      </p:sp>
      <p:sp>
        <p:nvSpPr>
          <p:cNvPr id="753" name="TextBox 81"/>
          <p:cNvSpPr txBox="1"/>
          <p:nvPr/>
        </p:nvSpPr>
        <p:spPr>
          <a:xfrm>
            <a:off x="9861076" y="1209139"/>
            <a:ext cx="1150095" cy="472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defTabSz="617219">
              <a:defRPr sz="1200">
                <a:latin typeface="+mj-lt"/>
                <a:ea typeface="+mj-ea"/>
                <a:cs typeface="+mj-cs"/>
                <a:sym typeface="Source Sans Pro Regular"/>
              </a:defRPr>
            </a:pPr>
            <a:r>
              <a:t>WASH</a:t>
            </a:r>
          </a:p>
          <a:p>
            <a:pPr algn="ctr" defTabSz="617219">
              <a:defRPr sz="1200">
                <a:latin typeface="+mj-lt"/>
                <a:ea typeface="+mj-ea"/>
                <a:cs typeface="+mj-cs"/>
                <a:sym typeface="Source Sans Pro Regular"/>
              </a:defRPr>
            </a:pPr>
            <a:r>
              <a:t> specialist</a:t>
            </a:r>
          </a:p>
        </p:txBody>
      </p:sp>
      <p:pic>
        <p:nvPicPr>
          <p:cNvPr id="754" name="Graphic 88" descr="Graphic 88"/>
          <p:cNvPicPr>
            <a:picLocks noChangeAspect="1"/>
          </p:cNvPicPr>
          <p:nvPr/>
        </p:nvPicPr>
        <p:blipFill>
          <a:blip r:embed="rId14"/>
          <a:stretch>
            <a:fillRect/>
          </a:stretch>
        </p:blipFill>
        <p:spPr>
          <a:xfrm>
            <a:off x="9956468" y="1796120"/>
            <a:ext cx="559614" cy="559614"/>
          </a:xfrm>
          <a:prstGeom prst="rect">
            <a:avLst/>
          </a:prstGeom>
          <a:ln w="12700">
            <a:miter lim="400000"/>
          </a:ln>
        </p:spPr>
      </p:pic>
      <p:pic>
        <p:nvPicPr>
          <p:cNvPr id="779" name="Graphic 88" descr="Graphic 88"/>
          <p:cNvPicPr>
            <a:picLocks noChangeAspect="1"/>
          </p:cNvPicPr>
          <p:nvPr/>
        </p:nvPicPr>
        <p:blipFill>
          <a:blip r:embed="rId14"/>
          <a:stretch>
            <a:fillRect/>
          </a:stretch>
        </p:blipFill>
        <p:spPr>
          <a:xfrm>
            <a:off x="2006082" y="4332104"/>
            <a:ext cx="559614" cy="559614"/>
          </a:xfrm>
          <a:prstGeom prst="rect">
            <a:avLst/>
          </a:prstGeom>
          <a:ln w="12700">
            <a:miter lim="400000"/>
          </a:ln>
        </p:spPr>
      </p:pic>
      <p:pic>
        <p:nvPicPr>
          <p:cNvPr id="780" name="Graphic 88" descr="Graphic 88"/>
          <p:cNvPicPr>
            <a:picLocks noChangeAspect="1"/>
          </p:cNvPicPr>
          <p:nvPr/>
        </p:nvPicPr>
        <p:blipFill>
          <a:blip r:embed="rId14"/>
          <a:stretch>
            <a:fillRect/>
          </a:stretch>
        </p:blipFill>
        <p:spPr>
          <a:xfrm>
            <a:off x="10324106" y="1794858"/>
            <a:ext cx="559614" cy="559614"/>
          </a:xfrm>
          <a:prstGeom prst="rect">
            <a:avLst/>
          </a:prstGeom>
          <a:ln w="12700">
            <a:miter lim="400000"/>
          </a:ln>
        </p:spPr>
      </p:pic>
      <p:sp>
        <p:nvSpPr>
          <p:cNvPr id="4" name="Title 33">
            <a:extLst>
              <a:ext uri="{FF2B5EF4-FFF2-40B4-BE49-F238E27FC236}">
                <a16:creationId xmlns:a16="http://schemas.microsoft.com/office/drawing/2014/main" id="{AA7E0460-1E13-B5AC-80A7-EDD590C5908C}"/>
              </a:ext>
            </a:extLst>
          </p:cNvPr>
          <p:cNvSpPr txBox="1">
            <a:spLocks noGrp="1"/>
          </p:cNvSpPr>
          <p:nvPr>
            <p:ph type="title"/>
          </p:nvPr>
        </p:nvSpPr>
        <p:spPr>
          <a:xfrm>
            <a:off x="269186" y="19837"/>
            <a:ext cx="3571876" cy="646113"/>
          </a:xfrm>
          <a:prstGeom prst="rect">
            <a:avLst/>
          </a:prstGeom>
        </p:spPr>
        <p:txBody>
          <a:bodyPr/>
          <a:lstStyle/>
          <a:p>
            <a:r>
              <a:rPr b="1" dirty="0"/>
              <a:t>Possible answers</a:t>
            </a:r>
          </a:p>
        </p:txBody>
      </p:sp>
      <p:sp>
        <p:nvSpPr>
          <p:cNvPr id="2" name="Slide Number Placeholder 5">
            <a:extLst>
              <a:ext uri="{FF2B5EF4-FFF2-40B4-BE49-F238E27FC236}">
                <a16:creationId xmlns:a16="http://schemas.microsoft.com/office/drawing/2014/main" id="{488823B3-1FE0-4B9D-EA0A-DC7B4FF2725B}"/>
              </a:ext>
            </a:extLst>
          </p:cNvPr>
          <p:cNvSpPr txBox="1">
            <a:spLocks noGrp="1"/>
          </p:cNvSpPr>
          <p:nvPr>
            <p:ph type="sldNum" sz="quarter" idx="2"/>
          </p:nvPr>
        </p:nvSpPr>
        <p:spPr>
          <a:xfrm>
            <a:off x="11480800" y="6330332"/>
            <a:ext cx="230378"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21</a:t>
            </a:fld>
            <a:endParaRPr/>
          </a:p>
        </p:txBody>
      </p:sp>
      <p:grpSp>
        <p:nvGrpSpPr>
          <p:cNvPr id="3" name="Group 5">
            <a:extLst>
              <a:ext uri="{FF2B5EF4-FFF2-40B4-BE49-F238E27FC236}">
                <a16:creationId xmlns:a16="http://schemas.microsoft.com/office/drawing/2014/main" id="{7B279EB3-A3C5-62B5-D5F7-1C94ED6356FB}"/>
              </a:ext>
            </a:extLst>
          </p:cNvPr>
          <p:cNvGrpSpPr/>
          <p:nvPr/>
        </p:nvGrpSpPr>
        <p:grpSpPr>
          <a:xfrm>
            <a:off x="1618765" y="5574112"/>
            <a:ext cx="9847428" cy="735038"/>
            <a:chOff x="-1" y="0"/>
            <a:chExt cx="9847426" cy="735036"/>
          </a:xfrm>
        </p:grpSpPr>
        <p:sp>
          <p:nvSpPr>
            <p:cNvPr id="5" name="Rectangle 109">
              <a:extLst>
                <a:ext uri="{FF2B5EF4-FFF2-40B4-BE49-F238E27FC236}">
                  <a16:creationId xmlns:a16="http://schemas.microsoft.com/office/drawing/2014/main" id="{30B144AA-5253-1BE1-54E4-2C2CB3B662EB}"/>
                </a:ext>
              </a:extLst>
            </p:cNvPr>
            <p:cNvSpPr/>
            <p:nvPr/>
          </p:nvSpPr>
          <p:spPr>
            <a:xfrm>
              <a:off x="-1" y="0"/>
              <a:ext cx="9847426" cy="735036"/>
            </a:xfrm>
            <a:prstGeom prst="rect">
              <a:avLst/>
            </a:prstGeom>
            <a:solidFill>
              <a:srgbClr val="F2F2F2"/>
            </a:solidFill>
            <a:ln w="12700" cap="flat">
              <a:solidFill>
                <a:srgbClr val="002060"/>
              </a:solidFill>
              <a:prstDash val="solid"/>
              <a:miter lim="800000"/>
            </a:ln>
            <a:effectLst/>
          </p:spPr>
          <p:txBody>
            <a:bodyPr wrap="square" lIns="45719" tIns="45719" rIns="45719" bIns="45719" numCol="1" anchor="ctr">
              <a:noAutofit/>
            </a:bodyPr>
            <a:lstStyle/>
            <a:p>
              <a:pPr algn="ctr" defTabSz="1097280">
                <a:defRPr sz="2100">
                  <a:solidFill>
                    <a:srgbClr val="FFFFFF"/>
                  </a:solidFill>
                  <a:latin typeface="+mj-lt"/>
                  <a:ea typeface="+mj-ea"/>
                  <a:cs typeface="+mj-cs"/>
                  <a:sym typeface="Source Sans Pro Regular"/>
                </a:defRPr>
              </a:pPr>
              <a:endParaRPr/>
            </a:p>
          </p:txBody>
        </p:sp>
        <p:grpSp>
          <p:nvGrpSpPr>
            <p:cNvPr id="6" name="Group 119">
              <a:extLst>
                <a:ext uri="{FF2B5EF4-FFF2-40B4-BE49-F238E27FC236}">
                  <a16:creationId xmlns:a16="http://schemas.microsoft.com/office/drawing/2014/main" id="{D9D1D7DB-9A4E-ADC2-8117-D80D18106420}"/>
                </a:ext>
              </a:extLst>
            </p:cNvPr>
            <p:cNvGrpSpPr/>
            <p:nvPr/>
          </p:nvGrpSpPr>
          <p:grpSpPr>
            <a:xfrm>
              <a:off x="1052848" y="135829"/>
              <a:ext cx="1250902" cy="498678"/>
              <a:chOff x="0" y="0"/>
              <a:chExt cx="1250900" cy="498677"/>
            </a:xfrm>
          </p:grpSpPr>
          <p:pic>
            <p:nvPicPr>
              <p:cNvPr id="21" name="Picture 148" descr="Picture 148">
                <a:extLst>
                  <a:ext uri="{FF2B5EF4-FFF2-40B4-BE49-F238E27FC236}">
                    <a16:creationId xmlns:a16="http://schemas.microsoft.com/office/drawing/2014/main" id="{AD56F58C-9612-2333-B37C-E7842D324CFB}"/>
                  </a:ext>
                </a:extLst>
              </p:cNvPr>
              <p:cNvPicPr>
                <a:picLocks noChangeAspect="1"/>
              </p:cNvPicPr>
              <p:nvPr/>
            </p:nvPicPr>
            <p:blipFill>
              <a:blip r:embed="rId15"/>
              <a:stretch>
                <a:fillRect/>
              </a:stretch>
            </p:blipFill>
            <p:spPr>
              <a:xfrm>
                <a:off x="0" y="0"/>
                <a:ext cx="345156" cy="498678"/>
              </a:xfrm>
              <a:prstGeom prst="rect">
                <a:avLst/>
              </a:prstGeom>
              <a:ln w="12700" cap="flat">
                <a:noFill/>
                <a:miter lim="400000"/>
              </a:ln>
              <a:effectLst/>
            </p:spPr>
          </p:pic>
          <p:sp>
            <p:nvSpPr>
              <p:cNvPr id="22" name="TextBox 149">
                <a:extLst>
                  <a:ext uri="{FF2B5EF4-FFF2-40B4-BE49-F238E27FC236}">
                    <a16:creationId xmlns:a16="http://schemas.microsoft.com/office/drawing/2014/main" id="{BAD79D4D-3A3E-21F9-405D-130B1305DB28}"/>
                  </a:ext>
                </a:extLst>
              </p:cNvPr>
              <p:cNvSpPr txBox="1"/>
              <p:nvPr/>
            </p:nvSpPr>
            <p:spPr>
              <a:xfrm>
                <a:off x="235267" y="112482"/>
                <a:ext cx="1015634" cy="2692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rPr dirty="0"/>
                  <a:t>Epidemiology</a:t>
                </a:r>
              </a:p>
            </p:txBody>
          </p:sp>
        </p:grpSp>
        <p:grpSp>
          <p:nvGrpSpPr>
            <p:cNvPr id="7" name="Group 131">
              <a:extLst>
                <a:ext uri="{FF2B5EF4-FFF2-40B4-BE49-F238E27FC236}">
                  <a16:creationId xmlns:a16="http://schemas.microsoft.com/office/drawing/2014/main" id="{E67A3517-8937-33A4-3AB9-2A1AB13DE40B}"/>
                </a:ext>
              </a:extLst>
            </p:cNvPr>
            <p:cNvGrpSpPr/>
            <p:nvPr/>
          </p:nvGrpSpPr>
          <p:grpSpPr>
            <a:xfrm>
              <a:off x="4903518" y="135829"/>
              <a:ext cx="1264551" cy="498678"/>
              <a:chOff x="0" y="0"/>
              <a:chExt cx="1264549" cy="498677"/>
            </a:xfrm>
          </p:grpSpPr>
          <p:pic>
            <p:nvPicPr>
              <p:cNvPr id="19" name="Picture 146" descr="Picture 146">
                <a:extLst>
                  <a:ext uri="{FF2B5EF4-FFF2-40B4-BE49-F238E27FC236}">
                    <a16:creationId xmlns:a16="http://schemas.microsoft.com/office/drawing/2014/main" id="{CAA2188E-1D31-0D64-FE1C-40D9938CEA1C}"/>
                  </a:ext>
                </a:extLst>
              </p:cNvPr>
              <p:cNvPicPr>
                <a:picLocks noChangeAspect="1"/>
              </p:cNvPicPr>
              <p:nvPr/>
            </p:nvPicPr>
            <p:blipFill>
              <a:blip r:embed="rId16"/>
              <a:stretch>
                <a:fillRect/>
              </a:stretch>
            </p:blipFill>
            <p:spPr>
              <a:xfrm>
                <a:off x="0" y="0"/>
                <a:ext cx="345156" cy="498678"/>
              </a:xfrm>
              <a:prstGeom prst="rect">
                <a:avLst/>
              </a:prstGeom>
              <a:ln w="12700" cap="flat">
                <a:noFill/>
                <a:miter lim="400000"/>
              </a:ln>
              <a:effectLst/>
            </p:spPr>
          </p:pic>
          <p:sp>
            <p:nvSpPr>
              <p:cNvPr id="20" name="TextBox 147">
                <a:extLst>
                  <a:ext uri="{FF2B5EF4-FFF2-40B4-BE49-F238E27FC236}">
                    <a16:creationId xmlns:a16="http://schemas.microsoft.com/office/drawing/2014/main" id="{61BF002F-1C96-AF83-C382-A9428286AF98}"/>
                  </a:ext>
                </a:extLst>
              </p:cNvPr>
              <p:cNvSpPr txBox="1"/>
              <p:nvPr/>
            </p:nvSpPr>
            <p:spPr>
              <a:xfrm>
                <a:off x="237066" y="3622"/>
                <a:ext cx="1027484" cy="4470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t>Social Mobilization</a:t>
                </a:r>
              </a:p>
            </p:txBody>
          </p:sp>
        </p:grpSp>
        <p:grpSp>
          <p:nvGrpSpPr>
            <p:cNvPr id="8" name="Group 133">
              <a:extLst>
                <a:ext uri="{FF2B5EF4-FFF2-40B4-BE49-F238E27FC236}">
                  <a16:creationId xmlns:a16="http://schemas.microsoft.com/office/drawing/2014/main" id="{90B92F6F-7067-CCB5-532A-5EDFD600DB16}"/>
                </a:ext>
              </a:extLst>
            </p:cNvPr>
            <p:cNvGrpSpPr/>
            <p:nvPr/>
          </p:nvGrpSpPr>
          <p:grpSpPr>
            <a:xfrm>
              <a:off x="7342423" y="135829"/>
              <a:ext cx="1116000" cy="498678"/>
              <a:chOff x="0" y="0"/>
              <a:chExt cx="1115998" cy="498677"/>
            </a:xfrm>
          </p:grpSpPr>
          <p:pic>
            <p:nvPicPr>
              <p:cNvPr id="17" name="Picture 144" descr="Picture 144">
                <a:extLst>
                  <a:ext uri="{FF2B5EF4-FFF2-40B4-BE49-F238E27FC236}">
                    <a16:creationId xmlns:a16="http://schemas.microsoft.com/office/drawing/2014/main" id="{631C1DC0-F6B3-BE25-00F6-94A094F7E46F}"/>
                  </a:ext>
                </a:extLst>
              </p:cNvPr>
              <p:cNvPicPr>
                <a:picLocks noChangeAspect="1"/>
              </p:cNvPicPr>
              <p:nvPr/>
            </p:nvPicPr>
            <p:blipFill>
              <a:blip r:embed="rId17"/>
              <a:stretch>
                <a:fillRect/>
              </a:stretch>
            </p:blipFill>
            <p:spPr>
              <a:xfrm>
                <a:off x="0" y="0"/>
                <a:ext cx="345156" cy="498678"/>
              </a:xfrm>
              <a:prstGeom prst="rect">
                <a:avLst/>
              </a:prstGeom>
              <a:ln w="12700" cap="flat">
                <a:noFill/>
                <a:miter lim="400000"/>
              </a:ln>
              <a:effectLst/>
            </p:spPr>
          </p:pic>
          <p:sp>
            <p:nvSpPr>
              <p:cNvPr id="18" name="TextBox 145">
                <a:extLst>
                  <a:ext uri="{FF2B5EF4-FFF2-40B4-BE49-F238E27FC236}">
                    <a16:creationId xmlns:a16="http://schemas.microsoft.com/office/drawing/2014/main" id="{D54159E0-C883-5290-0030-4B70AFDAAC64}"/>
                  </a:ext>
                </a:extLst>
              </p:cNvPr>
              <p:cNvSpPr txBox="1"/>
              <p:nvPr/>
            </p:nvSpPr>
            <p:spPr>
              <a:xfrm>
                <a:off x="237065" y="112482"/>
                <a:ext cx="878934" cy="2692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t>Laboratory</a:t>
                </a:r>
              </a:p>
            </p:txBody>
          </p:sp>
        </p:grpSp>
        <p:grpSp>
          <p:nvGrpSpPr>
            <p:cNvPr id="9" name="Group 134">
              <a:extLst>
                <a:ext uri="{FF2B5EF4-FFF2-40B4-BE49-F238E27FC236}">
                  <a16:creationId xmlns:a16="http://schemas.microsoft.com/office/drawing/2014/main" id="{E827D6C0-35D6-3E23-DEA8-39607EC4EA8E}"/>
                </a:ext>
              </a:extLst>
            </p:cNvPr>
            <p:cNvGrpSpPr/>
            <p:nvPr/>
          </p:nvGrpSpPr>
          <p:grpSpPr>
            <a:xfrm>
              <a:off x="2195717" y="135829"/>
              <a:ext cx="1264552" cy="498678"/>
              <a:chOff x="0" y="0"/>
              <a:chExt cx="1264551" cy="498677"/>
            </a:xfrm>
          </p:grpSpPr>
          <p:pic>
            <p:nvPicPr>
              <p:cNvPr id="15" name="Picture 142" descr="Picture 142">
                <a:extLst>
                  <a:ext uri="{FF2B5EF4-FFF2-40B4-BE49-F238E27FC236}">
                    <a16:creationId xmlns:a16="http://schemas.microsoft.com/office/drawing/2014/main" id="{2A984F9C-33EE-33AF-91E9-3885B4FBF1DE}"/>
                  </a:ext>
                </a:extLst>
              </p:cNvPr>
              <p:cNvPicPr>
                <a:picLocks noChangeAspect="1"/>
              </p:cNvPicPr>
              <p:nvPr/>
            </p:nvPicPr>
            <p:blipFill>
              <a:blip r:embed="rId18"/>
              <a:stretch>
                <a:fillRect/>
              </a:stretch>
            </p:blipFill>
            <p:spPr>
              <a:xfrm>
                <a:off x="0" y="0"/>
                <a:ext cx="345156" cy="498678"/>
              </a:xfrm>
              <a:prstGeom prst="rect">
                <a:avLst/>
              </a:prstGeom>
              <a:ln w="12700" cap="flat">
                <a:noFill/>
                <a:miter lim="400000"/>
              </a:ln>
              <a:effectLst/>
            </p:spPr>
          </p:pic>
          <p:sp>
            <p:nvSpPr>
              <p:cNvPr id="16" name="TextBox 143">
                <a:extLst>
                  <a:ext uri="{FF2B5EF4-FFF2-40B4-BE49-F238E27FC236}">
                    <a16:creationId xmlns:a16="http://schemas.microsoft.com/office/drawing/2014/main" id="{B4F2F295-AACE-233A-9F64-91E568A5196E}"/>
                  </a:ext>
                </a:extLst>
              </p:cNvPr>
              <p:cNvSpPr txBox="1"/>
              <p:nvPr/>
            </p:nvSpPr>
            <p:spPr>
              <a:xfrm>
                <a:off x="237068" y="3623"/>
                <a:ext cx="1027484" cy="4470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t>Case Management</a:t>
                </a:r>
              </a:p>
            </p:txBody>
          </p:sp>
        </p:grpSp>
        <p:sp>
          <p:nvSpPr>
            <p:cNvPr id="10" name="TextBox 141">
              <a:extLst>
                <a:ext uri="{FF2B5EF4-FFF2-40B4-BE49-F238E27FC236}">
                  <a16:creationId xmlns:a16="http://schemas.microsoft.com/office/drawing/2014/main" id="{B30F67FB-7835-A614-669D-9D5C26612492}"/>
                </a:ext>
              </a:extLst>
            </p:cNvPr>
            <p:cNvSpPr txBox="1"/>
            <p:nvPr/>
          </p:nvSpPr>
          <p:spPr>
            <a:xfrm>
              <a:off x="6403249" y="185170"/>
              <a:ext cx="1072137" cy="3556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defTabSz="617219">
                <a:defRPr sz="1200">
                  <a:latin typeface="Myriad Web Pro"/>
                  <a:ea typeface="Myriad Web Pro"/>
                  <a:cs typeface="Myriad Web Pro"/>
                  <a:sym typeface="Myriad Web Pro"/>
                </a:defRPr>
              </a:lvl1pPr>
            </a:lstStyle>
            <a:p>
              <a:r>
                <a:t>Risk Communication</a:t>
              </a:r>
            </a:p>
          </p:txBody>
        </p:sp>
        <p:sp>
          <p:nvSpPr>
            <p:cNvPr id="11" name="TextBox 136">
              <a:extLst>
                <a:ext uri="{FF2B5EF4-FFF2-40B4-BE49-F238E27FC236}">
                  <a16:creationId xmlns:a16="http://schemas.microsoft.com/office/drawing/2014/main" id="{43CBECB4-201A-542D-A039-4EC1EE7EA285}"/>
                </a:ext>
              </a:extLst>
            </p:cNvPr>
            <p:cNvSpPr txBox="1"/>
            <p:nvPr/>
          </p:nvSpPr>
          <p:spPr>
            <a:xfrm>
              <a:off x="45720" y="150216"/>
              <a:ext cx="979497" cy="4343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1097280">
                <a:defRPr sz="2100">
                  <a:latin typeface="+mj-lt"/>
                  <a:ea typeface="+mj-ea"/>
                  <a:cs typeface="+mj-cs"/>
                  <a:sym typeface="Source Sans Pro Regular"/>
                </a:defRPr>
              </a:lvl1pPr>
            </a:lstStyle>
            <a:p>
              <a:r>
                <a:t>Roles:</a:t>
              </a:r>
            </a:p>
          </p:txBody>
        </p:sp>
        <p:grpSp>
          <p:nvGrpSpPr>
            <p:cNvPr id="12" name="Group 137">
              <a:extLst>
                <a:ext uri="{FF2B5EF4-FFF2-40B4-BE49-F238E27FC236}">
                  <a16:creationId xmlns:a16="http://schemas.microsoft.com/office/drawing/2014/main" id="{16F63292-3422-F531-A815-FD66767F588F}"/>
                </a:ext>
              </a:extLst>
            </p:cNvPr>
            <p:cNvGrpSpPr/>
            <p:nvPr/>
          </p:nvGrpSpPr>
          <p:grpSpPr>
            <a:xfrm>
              <a:off x="3318480" y="135829"/>
              <a:ext cx="1682061" cy="498678"/>
              <a:chOff x="0" y="0"/>
              <a:chExt cx="1682059" cy="498677"/>
            </a:xfrm>
          </p:grpSpPr>
          <p:pic>
            <p:nvPicPr>
              <p:cNvPr id="13" name="Picture 138" descr="Picture 138">
                <a:extLst>
                  <a:ext uri="{FF2B5EF4-FFF2-40B4-BE49-F238E27FC236}">
                    <a16:creationId xmlns:a16="http://schemas.microsoft.com/office/drawing/2014/main" id="{9CA3C2F0-757E-35BE-CA69-B3839309981D}"/>
                  </a:ext>
                </a:extLst>
              </p:cNvPr>
              <p:cNvPicPr>
                <a:picLocks noChangeAspect="1"/>
              </p:cNvPicPr>
              <p:nvPr/>
            </p:nvPicPr>
            <p:blipFill>
              <a:blip r:embed="rId19"/>
              <a:stretch>
                <a:fillRect/>
              </a:stretch>
            </p:blipFill>
            <p:spPr>
              <a:xfrm>
                <a:off x="0" y="0"/>
                <a:ext cx="345156" cy="498678"/>
              </a:xfrm>
              <a:prstGeom prst="rect">
                <a:avLst/>
              </a:prstGeom>
              <a:ln w="12700" cap="flat">
                <a:noFill/>
                <a:miter lim="400000"/>
              </a:ln>
              <a:effectLst/>
            </p:spPr>
          </p:pic>
          <p:sp>
            <p:nvSpPr>
              <p:cNvPr id="14" name="TextBox 139">
                <a:extLst>
                  <a:ext uri="{FF2B5EF4-FFF2-40B4-BE49-F238E27FC236}">
                    <a16:creationId xmlns:a16="http://schemas.microsoft.com/office/drawing/2014/main" id="{DF3EF353-EEDF-A00C-DEAF-2547B81637C5}"/>
                  </a:ext>
                </a:extLst>
              </p:cNvPr>
              <p:cNvSpPr txBox="1"/>
              <p:nvPr/>
            </p:nvSpPr>
            <p:spPr>
              <a:xfrm>
                <a:off x="237066" y="3622"/>
                <a:ext cx="1444994" cy="4470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defTabSz="617219">
                  <a:defRPr sz="1200">
                    <a:latin typeface="Myriad Web Pro"/>
                    <a:ea typeface="Myriad Web Pro"/>
                    <a:cs typeface="Myriad Web Pro"/>
                    <a:sym typeface="Myriad Web Pro"/>
                  </a:defRPr>
                </a:lvl1pPr>
              </a:lstStyle>
              <a:p>
                <a:r>
                  <a:t>Infection Prevention and Control</a:t>
                </a:r>
              </a:p>
            </p:txBody>
          </p:sp>
        </p:grpSp>
      </p:grpSp>
      <p:pic>
        <p:nvPicPr>
          <p:cNvPr id="23" name="Picture 9" descr="Picture 9">
            <a:extLst>
              <a:ext uri="{FF2B5EF4-FFF2-40B4-BE49-F238E27FC236}">
                <a16:creationId xmlns:a16="http://schemas.microsoft.com/office/drawing/2014/main" id="{84140D00-640D-1228-C7EC-3EBF5FC57197}"/>
              </a:ext>
            </a:extLst>
          </p:cNvPr>
          <p:cNvPicPr>
            <a:picLocks noChangeAspect="1"/>
          </p:cNvPicPr>
          <p:nvPr/>
        </p:nvPicPr>
        <p:blipFill>
          <a:blip r:embed="rId20"/>
          <a:stretch>
            <a:fillRect/>
          </a:stretch>
        </p:blipFill>
        <p:spPr>
          <a:xfrm>
            <a:off x="7691697" y="5698759"/>
            <a:ext cx="190279" cy="481168"/>
          </a:xfrm>
          <a:prstGeom prst="rect">
            <a:avLst/>
          </a:prstGeom>
          <a:ln w="12700">
            <a:miter lim="400000"/>
          </a:ln>
        </p:spPr>
      </p:pic>
      <p:pic>
        <p:nvPicPr>
          <p:cNvPr id="24" name="Graphic 88" descr="Graphic 88">
            <a:extLst>
              <a:ext uri="{FF2B5EF4-FFF2-40B4-BE49-F238E27FC236}">
                <a16:creationId xmlns:a16="http://schemas.microsoft.com/office/drawing/2014/main" id="{C31FBE3E-2555-8B12-329D-33F514B2677F}"/>
              </a:ext>
            </a:extLst>
          </p:cNvPr>
          <p:cNvPicPr>
            <a:picLocks noChangeAspect="1"/>
          </p:cNvPicPr>
          <p:nvPr/>
        </p:nvPicPr>
        <p:blipFill>
          <a:blip r:embed="rId14"/>
          <a:stretch>
            <a:fillRect/>
          </a:stretch>
        </p:blipFill>
        <p:spPr>
          <a:xfrm>
            <a:off x="9962483" y="5677584"/>
            <a:ext cx="559614" cy="559614"/>
          </a:xfrm>
          <a:prstGeom prst="rect">
            <a:avLst/>
          </a:prstGeom>
          <a:ln w="12700">
            <a:miter lim="400000"/>
          </a:ln>
        </p:spPr>
      </p:pic>
      <p:sp>
        <p:nvSpPr>
          <p:cNvPr id="25" name="TextBox 81">
            <a:extLst>
              <a:ext uri="{FF2B5EF4-FFF2-40B4-BE49-F238E27FC236}">
                <a16:creationId xmlns:a16="http://schemas.microsoft.com/office/drawing/2014/main" id="{81F62695-E106-3E82-3BFD-88FE759B9744}"/>
              </a:ext>
            </a:extLst>
          </p:cNvPr>
          <p:cNvSpPr txBox="1"/>
          <p:nvPr/>
        </p:nvSpPr>
        <p:spPr>
          <a:xfrm>
            <a:off x="10277399" y="5725605"/>
            <a:ext cx="954711" cy="4470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lgn="ctr" defTabSz="617219">
              <a:defRPr sz="1200">
                <a:latin typeface="Myriad Web Pro"/>
                <a:ea typeface="Myriad Web Pro"/>
                <a:cs typeface="Myriad Web Pro"/>
                <a:sym typeface="Myriad Web Pro"/>
              </a:defRPr>
            </a:pPr>
            <a:r>
              <a:t>WASH</a:t>
            </a:r>
          </a:p>
          <a:p>
            <a:pPr algn="ctr" defTabSz="617219">
              <a:defRPr sz="1200">
                <a:latin typeface="Myriad Web Pro"/>
                <a:ea typeface="Myriad Web Pro"/>
                <a:cs typeface="Myriad Web Pro"/>
                <a:sym typeface="Myriad Web Pro"/>
              </a:defRPr>
            </a:pPr>
            <a:r>
              <a:t> specialist</a:t>
            </a:r>
          </a:p>
        </p:txBody>
      </p:sp>
      <p:sp>
        <p:nvSpPr>
          <p:cNvPr id="27" name="Rectangle 130">
            <a:extLst>
              <a:ext uri="{FF2B5EF4-FFF2-40B4-BE49-F238E27FC236}">
                <a16:creationId xmlns:a16="http://schemas.microsoft.com/office/drawing/2014/main" id="{6410E942-E8AA-B5B7-CCDD-7706310FECE1}"/>
              </a:ext>
            </a:extLst>
          </p:cNvPr>
          <p:cNvSpPr/>
          <p:nvPr/>
        </p:nvSpPr>
        <p:spPr>
          <a:xfrm>
            <a:off x="6285957" y="3477707"/>
            <a:ext cx="1680017" cy="1538658"/>
          </a:xfrm>
          <a:prstGeom prst="rect">
            <a:avLst/>
          </a:prstGeom>
          <a:ln w="12700">
            <a:solidFill>
              <a:srgbClr val="011749"/>
            </a:solidFill>
            <a:miter/>
          </a:ln>
        </p:spPr>
        <p:txBody>
          <a:bodyPr lIns="45719" rIns="45719" anchor="ctr"/>
          <a:lstStyle/>
          <a:p>
            <a:pPr algn="ctr" defTabSz="1097280">
              <a:defRPr sz="2100">
                <a:solidFill>
                  <a:srgbClr val="FFFFFF"/>
                </a:solidFill>
                <a:latin typeface="+mj-lt"/>
                <a:ea typeface="+mj-ea"/>
                <a:cs typeface="+mj-cs"/>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729"/>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2" nodeType="afterEffect">
                                  <p:stCondLst>
                                    <p:cond delay="0"/>
                                  </p:stCondLst>
                                  <p:iterate>
                                    <p:tmAbs val="0"/>
                                  </p:iterate>
                                  <p:childTnLst>
                                    <p:set>
                                      <p:cBhvr>
                                        <p:cTn id="9" fill="hold"/>
                                        <p:tgtEl>
                                          <p:spTgt spid="730"/>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3" nodeType="afterEffect">
                                  <p:stCondLst>
                                    <p:cond delay="0"/>
                                  </p:stCondLst>
                                  <p:iterate>
                                    <p:tmAbs val="0"/>
                                  </p:iterate>
                                  <p:childTnLst>
                                    <p:set>
                                      <p:cBhvr>
                                        <p:cTn id="12" fill="hold"/>
                                        <p:tgtEl>
                                          <p:spTgt spid="732"/>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4" nodeType="afterEffect">
                                  <p:stCondLst>
                                    <p:cond delay="0"/>
                                  </p:stCondLst>
                                  <p:iterate>
                                    <p:tmAbs val="0"/>
                                  </p:iterate>
                                  <p:childTnLst>
                                    <p:set>
                                      <p:cBhvr>
                                        <p:cTn id="15" fill="hold"/>
                                        <p:tgtEl>
                                          <p:spTgt spid="735"/>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grpId="5" nodeType="afterEffect">
                                  <p:stCondLst>
                                    <p:cond delay="0"/>
                                  </p:stCondLst>
                                  <p:iterate>
                                    <p:tmAbs val="0"/>
                                  </p:iterate>
                                  <p:childTnLst>
                                    <p:set>
                                      <p:cBhvr>
                                        <p:cTn id="18" fill="hold"/>
                                        <p:tgtEl>
                                          <p:spTgt spid="736"/>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6" nodeType="afterEffect">
                                  <p:stCondLst>
                                    <p:cond delay="0"/>
                                  </p:stCondLst>
                                  <p:iterate>
                                    <p:tmAbs val="0"/>
                                  </p:iterate>
                                  <p:childTnLst>
                                    <p:set>
                                      <p:cBhvr>
                                        <p:cTn id="21" fill="hold"/>
                                        <p:tgtEl>
                                          <p:spTgt spid="781"/>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7" nodeType="afterEffect">
                                  <p:stCondLst>
                                    <p:cond delay="0"/>
                                  </p:stCondLst>
                                  <p:iterate>
                                    <p:tmAbs val="0"/>
                                  </p:iterate>
                                  <p:childTnLst>
                                    <p:set>
                                      <p:cBhvr>
                                        <p:cTn id="24" fill="hold"/>
                                        <p:tgtEl>
                                          <p:spTgt spid="73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8" nodeType="clickEffect">
                                  <p:stCondLst>
                                    <p:cond delay="0"/>
                                  </p:stCondLst>
                                  <p:iterate>
                                    <p:tmAbs val="0"/>
                                  </p:iterate>
                                  <p:childTnLst>
                                    <p:set>
                                      <p:cBhvr>
                                        <p:cTn id="28" fill="hold"/>
                                        <p:tgtEl>
                                          <p:spTgt spid="726"/>
                                        </p:tgtEl>
                                        <p:attrNameLst>
                                          <p:attrName>style.visibility</p:attrName>
                                        </p:attrNameLst>
                                      </p:cBhvr>
                                      <p:to>
                                        <p:strVal val="visible"/>
                                      </p:to>
                                    </p:set>
                                  </p:childTnLst>
                                </p:cTn>
                              </p:par>
                            </p:childTnLst>
                          </p:cTn>
                        </p:par>
                        <p:par>
                          <p:cTn id="29" fill="hold">
                            <p:stCondLst>
                              <p:cond delay="0"/>
                            </p:stCondLst>
                            <p:childTnLst>
                              <p:par>
                                <p:cTn id="30" presetID="1" presetClass="entr" presetSubtype="0" fill="hold" grpId="9" nodeType="afterEffect">
                                  <p:stCondLst>
                                    <p:cond delay="0"/>
                                  </p:stCondLst>
                                  <p:iterate>
                                    <p:tmAbs val="0"/>
                                  </p:iterate>
                                  <p:childTnLst>
                                    <p:set>
                                      <p:cBhvr>
                                        <p:cTn id="31" fill="hold"/>
                                        <p:tgtEl>
                                          <p:spTgt spid="723"/>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10" nodeType="clickEffect">
                                  <p:stCondLst>
                                    <p:cond delay="0"/>
                                  </p:stCondLst>
                                  <p:iterate>
                                    <p:tmAbs val="0"/>
                                  </p:iterate>
                                  <p:childTnLst>
                                    <p:set>
                                      <p:cBhvr>
                                        <p:cTn id="35" fill="hold"/>
                                        <p:tgtEl>
                                          <p:spTgt spid="731"/>
                                        </p:tgtEl>
                                        <p:attrNameLst>
                                          <p:attrName>style.visibility</p:attrName>
                                        </p:attrNameLst>
                                      </p:cBhvr>
                                      <p:to>
                                        <p:strVal val="visible"/>
                                      </p:to>
                                    </p:set>
                                  </p:childTnLst>
                                </p:cTn>
                              </p:par>
                            </p:childTnLst>
                          </p:cTn>
                        </p:par>
                        <p:par>
                          <p:cTn id="36" fill="hold">
                            <p:stCondLst>
                              <p:cond delay="0"/>
                            </p:stCondLst>
                            <p:childTnLst>
                              <p:par>
                                <p:cTn id="37" presetID="1" presetClass="entr" presetSubtype="0" fill="hold" grpId="11" nodeType="afterEffect">
                                  <p:stCondLst>
                                    <p:cond delay="0"/>
                                  </p:stCondLst>
                                  <p:iterate>
                                    <p:tmAbs val="0"/>
                                  </p:iterate>
                                  <p:childTnLst>
                                    <p:set>
                                      <p:cBhvr>
                                        <p:cTn id="38" fill="hold"/>
                                        <p:tgtEl>
                                          <p:spTgt spid="741"/>
                                        </p:tgtEl>
                                        <p:attrNameLst>
                                          <p:attrName>style.visibility</p:attrName>
                                        </p:attrNameLst>
                                      </p:cBhvr>
                                      <p:to>
                                        <p:strVal val="visible"/>
                                      </p:to>
                                    </p:set>
                                  </p:childTnLst>
                                </p:cTn>
                              </p:par>
                            </p:childTnLst>
                          </p:cTn>
                        </p:par>
                        <p:par>
                          <p:cTn id="39" fill="hold">
                            <p:stCondLst>
                              <p:cond delay="0"/>
                            </p:stCondLst>
                            <p:childTnLst>
                              <p:par>
                                <p:cTn id="40" presetID="1" presetClass="entr" presetSubtype="0" fill="hold" grpId="12" nodeType="afterEffect">
                                  <p:stCondLst>
                                    <p:cond delay="0"/>
                                  </p:stCondLst>
                                  <p:iterate>
                                    <p:tmAbs val="0"/>
                                  </p:iterate>
                                  <p:childTnLst>
                                    <p:set>
                                      <p:cBhvr>
                                        <p:cTn id="41" fill="hold"/>
                                        <p:tgtEl>
                                          <p:spTgt spid="733"/>
                                        </p:tgtEl>
                                        <p:attrNameLst>
                                          <p:attrName>style.visibility</p:attrName>
                                        </p:attrNameLst>
                                      </p:cBhvr>
                                      <p:to>
                                        <p:strVal val="visible"/>
                                      </p:to>
                                    </p:set>
                                  </p:childTnLst>
                                </p:cTn>
                              </p:par>
                            </p:childTnLst>
                          </p:cTn>
                        </p:par>
                        <p:par>
                          <p:cTn id="42" fill="hold">
                            <p:stCondLst>
                              <p:cond delay="0"/>
                            </p:stCondLst>
                            <p:childTnLst>
                              <p:par>
                                <p:cTn id="43" presetID="1" presetClass="entr" presetSubtype="0" fill="hold" grpId="13" nodeType="afterEffect">
                                  <p:stCondLst>
                                    <p:cond delay="0"/>
                                  </p:stCondLst>
                                  <p:iterate>
                                    <p:tmAbs val="0"/>
                                  </p:iterate>
                                  <p:childTnLst>
                                    <p:set>
                                      <p:cBhvr>
                                        <p:cTn id="44" fill="hold"/>
                                        <p:tgtEl>
                                          <p:spTgt spid="737"/>
                                        </p:tgtEl>
                                        <p:attrNameLst>
                                          <p:attrName>style.visibility</p:attrName>
                                        </p:attrNameLst>
                                      </p:cBhvr>
                                      <p:to>
                                        <p:strVal val="visible"/>
                                      </p:to>
                                    </p:set>
                                  </p:childTnLst>
                                </p:cTn>
                              </p:par>
                            </p:childTnLst>
                          </p:cTn>
                        </p:par>
                        <p:par>
                          <p:cTn id="45" fill="hold">
                            <p:stCondLst>
                              <p:cond delay="0"/>
                            </p:stCondLst>
                            <p:childTnLst>
                              <p:par>
                                <p:cTn id="46" presetID="1" presetClass="entr" presetSubtype="0" fill="hold" grpId="14" nodeType="afterEffect">
                                  <p:stCondLst>
                                    <p:cond delay="0"/>
                                  </p:stCondLst>
                                  <p:iterate>
                                    <p:tmAbs val="0"/>
                                  </p:iterate>
                                  <p:childTnLst>
                                    <p:set>
                                      <p:cBhvr>
                                        <p:cTn id="47" fill="hold"/>
                                        <p:tgtEl>
                                          <p:spTgt spid="738"/>
                                        </p:tgtEl>
                                        <p:attrNameLst>
                                          <p:attrName>style.visibility</p:attrName>
                                        </p:attrNameLst>
                                      </p:cBhvr>
                                      <p:to>
                                        <p:strVal val="visible"/>
                                      </p:to>
                                    </p:set>
                                  </p:childTnLst>
                                </p:cTn>
                              </p:par>
                            </p:childTnLst>
                          </p:cTn>
                        </p:par>
                        <p:par>
                          <p:cTn id="48" fill="hold">
                            <p:stCondLst>
                              <p:cond delay="0"/>
                            </p:stCondLst>
                            <p:childTnLst>
                              <p:par>
                                <p:cTn id="49" presetID="1" presetClass="entr" presetSubtype="0" fill="hold" grpId="15" nodeType="afterEffect">
                                  <p:stCondLst>
                                    <p:cond delay="0"/>
                                  </p:stCondLst>
                                  <p:iterate>
                                    <p:tmAbs val="0"/>
                                  </p:iterate>
                                  <p:childTnLst>
                                    <p:set>
                                      <p:cBhvr>
                                        <p:cTn id="50" fill="hold"/>
                                        <p:tgtEl>
                                          <p:spTgt spid="782"/>
                                        </p:tgtEl>
                                        <p:attrNameLst>
                                          <p:attrName>style.visibility</p:attrName>
                                        </p:attrNameLst>
                                      </p:cBhvr>
                                      <p:to>
                                        <p:strVal val="visible"/>
                                      </p:to>
                                    </p:set>
                                  </p:childTnLst>
                                </p:cTn>
                              </p:par>
                            </p:childTnLst>
                          </p:cTn>
                        </p:par>
                        <p:par>
                          <p:cTn id="51" fill="hold">
                            <p:stCondLst>
                              <p:cond delay="0"/>
                            </p:stCondLst>
                            <p:childTnLst>
                              <p:par>
                                <p:cTn id="52" presetID="1" presetClass="entr" presetSubtype="0" fill="hold" grpId="16" nodeType="afterEffect">
                                  <p:stCondLst>
                                    <p:cond delay="0"/>
                                  </p:stCondLst>
                                  <p:iterate>
                                    <p:tmAbs val="0"/>
                                  </p:iterate>
                                  <p:childTnLst>
                                    <p:set>
                                      <p:cBhvr>
                                        <p:cTn id="53" fill="hold"/>
                                        <p:tgtEl>
                                          <p:spTgt spid="7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3" grpId="9" animBg="1" advAuto="0"/>
      <p:bldP spid="726" grpId="8" animBg="1" advAuto="0"/>
      <p:bldP spid="781" grpId="6" animBg="1" advAuto="0"/>
      <p:bldP spid="782" grpId="15" animBg="1" advAuto="0"/>
      <p:bldP spid="729" grpId="1" animBg="1" advAuto="0"/>
      <p:bldP spid="730" grpId="2" animBg="1" advAuto="0"/>
      <p:bldP spid="731" grpId="10" animBg="1" advAuto="0"/>
      <p:bldP spid="732" grpId="3" animBg="1" advAuto="0"/>
      <p:bldP spid="733" grpId="12" animBg="1" advAuto="0"/>
      <p:bldP spid="734" grpId="7" animBg="1" advAuto="0"/>
      <p:bldP spid="735" grpId="4" animBg="1" advAuto="0"/>
      <p:bldP spid="736" grpId="5" animBg="1" advAuto="0"/>
      <p:bldP spid="737" grpId="13" animBg="1" advAuto="0"/>
      <p:bldP spid="738" grpId="14" animBg="1" advAuto="0"/>
      <p:bldP spid="741" grpId="11" animBg="1" advAuto="0"/>
      <p:bldP spid="751" grpId="16" animBg="1" advAuto="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4"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22</a:t>
            </a:fld>
            <a:endParaRPr/>
          </a:p>
        </p:txBody>
      </p:sp>
      <p:sp>
        <p:nvSpPr>
          <p:cNvPr id="785" name="Title 1"/>
          <p:cNvSpPr txBox="1">
            <a:spLocks noGrp="1"/>
          </p:cNvSpPr>
          <p:nvPr>
            <p:ph type="title"/>
          </p:nvPr>
        </p:nvSpPr>
        <p:spPr>
          <a:xfrm>
            <a:off x="248866" y="38487"/>
            <a:ext cx="5624080" cy="646113"/>
          </a:xfrm>
          <a:prstGeom prst="rect">
            <a:avLst/>
          </a:prstGeom>
        </p:spPr>
        <p:txBody>
          <a:bodyPr/>
          <a:lstStyle/>
          <a:p>
            <a:r>
              <a:rPr b="1" dirty="0"/>
              <a:t>Exercise debriefing</a:t>
            </a:r>
          </a:p>
        </p:txBody>
      </p:sp>
      <p:sp>
        <p:nvSpPr>
          <p:cNvPr id="2" name="TextBox 1">
            <a:extLst>
              <a:ext uri="{FF2B5EF4-FFF2-40B4-BE49-F238E27FC236}">
                <a16:creationId xmlns:a16="http://schemas.microsoft.com/office/drawing/2014/main" id="{62384DA9-24D8-C11F-6FAF-A21AE0FD9610}"/>
              </a:ext>
            </a:extLst>
          </p:cNvPr>
          <p:cNvSpPr txBox="1"/>
          <p:nvPr/>
        </p:nvSpPr>
        <p:spPr>
          <a:xfrm>
            <a:off x="1142035" y="935546"/>
            <a:ext cx="10039109" cy="535018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452627" indent="-452627" defTabSz="214822">
              <a:spcBef>
                <a:spcPts val="100"/>
              </a:spcBef>
              <a:buClr>
                <a:srgbClr val="C00000"/>
              </a:buClr>
              <a:buFontTx/>
              <a:buAutoNum type="arabicPeriod"/>
              <a:defRPr sz="2178"/>
            </a:pPr>
            <a:r>
              <a:rPr lang="en-US" sz="2000" b="1" dirty="0">
                <a:solidFill>
                  <a:srgbClr val="C00000"/>
                </a:solidFill>
                <a:latin typeface="+mj-lt"/>
              </a:rPr>
              <a:t>How will you compose the RRT and who will be mobilized to the field?</a:t>
            </a:r>
            <a:br>
              <a:rPr lang="en-US" sz="2000" dirty="0">
                <a:latin typeface="+mj-lt"/>
              </a:rPr>
            </a:br>
            <a:endParaRPr lang="en-US" sz="2000" dirty="0">
              <a:latin typeface="+mj-lt"/>
            </a:endParaRPr>
          </a:p>
          <a:p>
            <a:pPr marL="609600" lvl="2" indent="-342900" defTabSz="214822">
              <a:spcBef>
                <a:spcPts val="0"/>
              </a:spcBef>
              <a:buClr>
                <a:srgbClr val="C00000"/>
              </a:buClr>
              <a:buFont typeface="Arial" panose="020B0604020202020204" pitchFamily="34" charset="0"/>
              <a:buChar char="•"/>
              <a:defRPr sz="2178"/>
            </a:pPr>
            <a:r>
              <a:rPr lang="en-US" sz="2000" dirty="0">
                <a:latin typeface="+mj-lt"/>
              </a:rPr>
              <a:t>Option 1 may be to send an epi and IPC specialist to the field, with a lab, IPC and epi support maintained from the headquarters level. </a:t>
            </a:r>
            <a:endParaRPr lang="hu-HU" sz="2000" dirty="0">
              <a:latin typeface="+mj-lt"/>
            </a:endParaRPr>
          </a:p>
          <a:p>
            <a:pPr marL="609600" lvl="2" indent="-342900" defTabSz="214822">
              <a:spcBef>
                <a:spcPts val="0"/>
              </a:spcBef>
              <a:buClr>
                <a:srgbClr val="C00000"/>
              </a:buClr>
              <a:buFont typeface="Arial" panose="020B0604020202020204" pitchFamily="34" charset="0"/>
              <a:buChar char="•"/>
              <a:defRPr sz="2178"/>
            </a:pPr>
            <a:r>
              <a:rPr lang="en-US" sz="2000" dirty="0">
                <a:latin typeface="+mj-lt"/>
              </a:rPr>
              <a:t>Option 2 may be to send an epi and a staff who can cover both the IPC and lab areas to the field, with epi end IPC support maintained from headquarters level. </a:t>
            </a:r>
          </a:p>
          <a:p>
            <a:pPr marL="818502" lvl="2" indent="-53705" defTabSz="214822">
              <a:spcBef>
                <a:spcPts val="0"/>
              </a:spcBef>
              <a:defRPr sz="2178"/>
            </a:pPr>
            <a:endParaRPr lang="en-US" sz="2000" dirty="0">
              <a:latin typeface="+mj-lt"/>
            </a:endParaRPr>
          </a:p>
          <a:p>
            <a:pPr marL="0" lvl="2" indent="0" defTabSz="214822">
              <a:spcBef>
                <a:spcPts val="0"/>
              </a:spcBef>
              <a:buSzTx/>
              <a:buNone/>
              <a:defRPr sz="2178">
                <a:solidFill>
                  <a:srgbClr val="C00000"/>
                </a:solidFill>
              </a:defRPr>
            </a:pPr>
            <a:r>
              <a:rPr lang="en-US" sz="2000" b="1" dirty="0">
                <a:latin typeface="+mj-lt"/>
              </a:rPr>
              <a:t>It’s important to remember that RRT members should be able to fill multiple roles. This way you can capitalize on a multi-skilled responder to meet multiple needs in the field.</a:t>
            </a:r>
          </a:p>
          <a:p>
            <a:pPr marL="0" lvl="2" indent="535609" defTabSz="214822">
              <a:spcBef>
                <a:spcPts val="0"/>
              </a:spcBef>
              <a:buSzTx/>
              <a:buNone/>
              <a:defRPr sz="2178"/>
            </a:pPr>
            <a:endParaRPr lang="en-US" sz="2000" dirty="0">
              <a:latin typeface="+mj-lt"/>
            </a:endParaRPr>
          </a:p>
          <a:p>
            <a:pPr marL="452627" indent="-452627" defTabSz="214822">
              <a:spcBef>
                <a:spcPts val="100"/>
              </a:spcBef>
              <a:buClr>
                <a:srgbClr val="C00000"/>
              </a:buClr>
              <a:buFontTx/>
              <a:buAutoNum type="arabicPeriod"/>
              <a:defRPr sz="2178"/>
            </a:pPr>
            <a:r>
              <a:rPr lang="en-US" sz="2000" b="1" dirty="0">
                <a:solidFill>
                  <a:srgbClr val="C00000"/>
                </a:solidFill>
                <a:latin typeface="+mj-lt"/>
              </a:rPr>
              <a:t>What else can be done to support the local response?</a:t>
            </a:r>
            <a:br>
              <a:rPr lang="en-US" sz="2000" b="1" dirty="0">
                <a:solidFill>
                  <a:srgbClr val="C00000"/>
                </a:solidFill>
                <a:latin typeface="+mj-lt"/>
              </a:rPr>
            </a:br>
            <a:endParaRPr lang="en-US" sz="2000" b="1" dirty="0">
              <a:solidFill>
                <a:srgbClr val="C00000"/>
              </a:solidFill>
              <a:latin typeface="+mj-lt"/>
            </a:endParaRPr>
          </a:p>
          <a:p>
            <a:pPr marL="598487" lvl="2" indent="-342900" defTabSz="214822">
              <a:spcBef>
                <a:spcPts val="0"/>
              </a:spcBef>
              <a:buClr>
                <a:srgbClr val="C00000"/>
              </a:buClr>
              <a:buFont typeface="Arial" panose="020B0604020202020204" pitchFamily="34" charset="0"/>
              <a:buChar char="•"/>
              <a:defRPr sz="2178"/>
            </a:pPr>
            <a:r>
              <a:rPr lang="en-US" sz="2000" dirty="0">
                <a:latin typeface="+mj-lt"/>
              </a:rPr>
              <a:t>Train RRT members before mobilization e.g., train the IPC specialist on basic lab IPC and send them with appropriate training materials.</a:t>
            </a:r>
            <a:endParaRPr lang="hu-HU" sz="2000" dirty="0">
              <a:latin typeface="+mj-lt"/>
            </a:endParaRPr>
          </a:p>
          <a:p>
            <a:pPr marL="598487" lvl="2" indent="-342900" defTabSz="214822">
              <a:spcBef>
                <a:spcPts val="0"/>
              </a:spcBef>
              <a:buClr>
                <a:srgbClr val="C00000"/>
              </a:buClr>
              <a:buFont typeface="Arial" panose="020B0604020202020204" pitchFamily="34" charset="0"/>
              <a:buChar char="•"/>
              <a:defRPr sz="2178"/>
            </a:pPr>
            <a:r>
              <a:rPr lang="en-US" sz="2000" dirty="0">
                <a:latin typeface="+mj-lt"/>
              </a:rPr>
              <a:t>Provide remote support to RRT members from headquarters e.g., set up regular phone calls with data management experts to advise on information management issues. </a:t>
            </a:r>
          </a:p>
          <a:p>
            <a:pPr marL="0" marR="0" indent="0" algn="l" defTabSz="914400" rtl="0" fontAlgn="auto" latinLnBrk="0" hangingPunct="0">
              <a:lnSpc>
                <a:spcPct val="100000"/>
              </a:lnSpc>
              <a:spcBef>
                <a:spcPts val="0"/>
              </a:spcBef>
              <a:spcAft>
                <a:spcPts val="0"/>
              </a:spcAft>
              <a:buClrTx/>
              <a:buSzTx/>
              <a:buFontTx/>
              <a:buNone/>
              <a:tabLst/>
            </a:pPr>
            <a:endParaRPr kumimoji="0" lang="hu-HU" sz="2000" b="0" i="0" u="none" strike="noStrike" cap="none" spc="0" normalizeH="0" baseline="0" dirty="0">
              <a:ln>
                <a:noFill/>
              </a:ln>
              <a:solidFill>
                <a:srgbClr val="000000"/>
              </a:solidFill>
              <a:effectLst/>
              <a:uFillTx/>
              <a:latin typeface="+mj-lt"/>
              <a:ea typeface="Calibri"/>
              <a:cs typeface="Calibri"/>
              <a:sym typeface="Calibri"/>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23</a:t>
            </a:fld>
            <a:endParaRPr/>
          </a:p>
        </p:txBody>
      </p:sp>
      <p:sp>
        <p:nvSpPr>
          <p:cNvPr id="789" name="Title 1"/>
          <p:cNvSpPr txBox="1">
            <a:spLocks noGrp="1"/>
          </p:cNvSpPr>
          <p:nvPr>
            <p:ph type="title"/>
          </p:nvPr>
        </p:nvSpPr>
        <p:spPr>
          <a:xfrm>
            <a:off x="515726" y="545440"/>
            <a:ext cx="9399551" cy="645664"/>
          </a:xfrm>
          <a:prstGeom prst="rect">
            <a:avLst/>
          </a:prstGeom>
        </p:spPr>
        <p:txBody>
          <a:bodyPr/>
          <a:lstStyle>
            <a:lvl1pPr>
              <a:defRPr sz="2800"/>
            </a:lvl1pPr>
          </a:lstStyle>
          <a:p>
            <a:r>
              <a:rPr b="1" dirty="0">
                <a:solidFill>
                  <a:srgbClr val="C00000"/>
                </a:solidFill>
              </a:rPr>
              <a:t>What else can be done to support the local response?</a:t>
            </a:r>
          </a:p>
        </p:txBody>
      </p:sp>
      <p:sp>
        <p:nvSpPr>
          <p:cNvPr id="790" name="Content Placeholder 2"/>
          <p:cNvSpPr txBox="1">
            <a:spLocks noGrp="1"/>
          </p:cNvSpPr>
          <p:nvPr>
            <p:ph type="body" idx="1"/>
          </p:nvPr>
        </p:nvSpPr>
        <p:spPr>
          <a:xfrm>
            <a:off x="923071" y="1385552"/>
            <a:ext cx="10165475" cy="4471924"/>
          </a:xfrm>
          <a:prstGeom prst="rect">
            <a:avLst/>
          </a:prstGeom>
        </p:spPr>
        <p:txBody>
          <a:bodyPr lIns="0" tIns="0" rIns="0" bIns="0"/>
          <a:lstStyle/>
          <a:p>
            <a:pPr marL="0" indent="0">
              <a:buSzTx/>
              <a:buNone/>
            </a:pPr>
            <a:r>
              <a:rPr b="1" dirty="0">
                <a:solidFill>
                  <a:srgbClr val="C00000"/>
                </a:solidFill>
              </a:rPr>
              <a:t>RRT members may not have the appropriate expertise for a given emergency. To prepare and/or support them you may consider the following:</a:t>
            </a:r>
          </a:p>
          <a:p>
            <a:pPr marL="360045" lvl="1" indent="-179070">
              <a:spcBef>
                <a:spcPts val="100"/>
              </a:spcBef>
              <a:buClr>
                <a:srgbClr val="C00000"/>
              </a:buClr>
              <a:defRPr>
                <a:solidFill>
                  <a:srgbClr val="C00000"/>
                </a:solidFill>
              </a:defRPr>
            </a:pPr>
            <a:r>
              <a:rPr dirty="0">
                <a:solidFill>
                  <a:schemeClr val="tx1"/>
                </a:solidFill>
              </a:rPr>
              <a:t> Train RRT members before mobilization (just-in time training) e.g., train the IPC specialist on basic lab IPC and send them with appropriate training materials.</a:t>
            </a:r>
            <a:endParaRPr sz="2100" dirty="0">
              <a:solidFill>
                <a:schemeClr val="tx1"/>
              </a:solidFill>
            </a:endParaRPr>
          </a:p>
          <a:p>
            <a:pPr marL="0" lvl="1" indent="180975">
              <a:spcBef>
                <a:spcPts val="100"/>
              </a:spcBef>
              <a:buSzTx/>
              <a:buNone/>
            </a:pPr>
            <a:endParaRPr sz="2100" dirty="0">
              <a:solidFill>
                <a:schemeClr val="tx1"/>
              </a:solidFill>
            </a:endParaRPr>
          </a:p>
          <a:p>
            <a:pPr marL="0" indent="0">
              <a:buSzTx/>
              <a:buNone/>
            </a:pPr>
            <a:r>
              <a:rPr b="1" dirty="0">
                <a:solidFill>
                  <a:srgbClr val="C00000"/>
                </a:solidFill>
              </a:rPr>
              <a:t>Not all support needs to go to the field, support can be provided by staff at headquarters:</a:t>
            </a:r>
          </a:p>
          <a:p>
            <a:pPr marL="360045" lvl="1" indent="-179070">
              <a:spcBef>
                <a:spcPts val="100"/>
              </a:spcBef>
              <a:buClr>
                <a:srgbClr val="C00000"/>
              </a:buClr>
              <a:defRPr>
                <a:solidFill>
                  <a:srgbClr val="C00000"/>
                </a:solidFill>
              </a:defRPr>
            </a:pPr>
            <a:r>
              <a:rPr dirty="0">
                <a:solidFill>
                  <a:schemeClr val="tx1"/>
                </a:solidFill>
              </a:rPr>
              <a:t> Provide remote support to RRT members e.g., set up regular phone calls with data management experts to advise on information management issues. </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3"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24</a:t>
            </a:fld>
            <a:endParaRPr/>
          </a:p>
        </p:txBody>
      </p:sp>
      <p:sp>
        <p:nvSpPr>
          <p:cNvPr id="795" name="Content Placeholder 2"/>
          <p:cNvSpPr txBox="1">
            <a:spLocks noGrp="1"/>
          </p:cNvSpPr>
          <p:nvPr>
            <p:ph type="body" sz="half" idx="1"/>
          </p:nvPr>
        </p:nvSpPr>
        <p:spPr>
          <a:xfrm>
            <a:off x="2023772" y="1920556"/>
            <a:ext cx="5207928" cy="4654071"/>
          </a:xfrm>
          <a:prstGeom prst="rect">
            <a:avLst/>
          </a:prstGeom>
        </p:spPr>
        <p:txBody>
          <a:bodyPr lIns="0" tIns="0" rIns="0" bIns="0"/>
          <a:lstStyle>
            <a:lvl1pPr marL="0" indent="0">
              <a:buSzTx/>
              <a:buNone/>
            </a:lvl1pPr>
          </a:lstStyle>
          <a:p>
            <a:r>
              <a:rPr dirty="0"/>
              <a:t>A large number of Cholera cases were suddenly detected in a small, remote town. </a:t>
            </a:r>
            <a:endParaRPr lang="hu-HU" dirty="0"/>
          </a:p>
          <a:p>
            <a:endParaRPr lang="hu-HU" dirty="0"/>
          </a:p>
          <a:p>
            <a:r>
              <a:rPr dirty="0"/>
              <a:t>The first RRT deployed was stopped at the town border and not allowed to enter by the community, fearing the RRT responders were coming to poison their well water.</a:t>
            </a:r>
          </a:p>
        </p:txBody>
      </p:sp>
      <p:pic>
        <p:nvPicPr>
          <p:cNvPr id="796" name="Picture 2" descr="Picture 2"/>
          <p:cNvPicPr>
            <a:picLocks noChangeAspect="1"/>
          </p:cNvPicPr>
          <p:nvPr/>
        </p:nvPicPr>
        <p:blipFill>
          <a:blip r:embed="rId2"/>
          <a:srcRect l="19624" t="16320" r="16711" b="20774"/>
          <a:stretch>
            <a:fillRect/>
          </a:stretch>
        </p:blipFill>
        <p:spPr>
          <a:xfrm>
            <a:off x="7564264" y="1920556"/>
            <a:ext cx="3044953" cy="3016888"/>
          </a:xfrm>
          <a:prstGeom prst="rect">
            <a:avLst/>
          </a:prstGeom>
          <a:ln w="12700">
            <a:miter lim="400000"/>
          </a:ln>
        </p:spPr>
      </p:pic>
      <p:sp>
        <p:nvSpPr>
          <p:cNvPr id="5" name="Title 1">
            <a:extLst>
              <a:ext uri="{FF2B5EF4-FFF2-40B4-BE49-F238E27FC236}">
                <a16:creationId xmlns:a16="http://schemas.microsoft.com/office/drawing/2014/main" id="{9547C3FF-68E3-63F0-371B-D454BB959379}"/>
              </a:ext>
            </a:extLst>
          </p:cNvPr>
          <p:cNvSpPr txBox="1">
            <a:spLocks noGrp="1"/>
          </p:cNvSpPr>
          <p:nvPr>
            <p:ph type="title"/>
          </p:nvPr>
        </p:nvSpPr>
        <p:spPr>
          <a:xfrm>
            <a:off x="248866" y="46576"/>
            <a:ext cx="3571876" cy="646113"/>
          </a:xfrm>
          <a:prstGeom prst="rect">
            <a:avLst/>
          </a:prstGeom>
        </p:spPr>
        <p:txBody>
          <a:bodyPr/>
          <a:lstStyle/>
          <a:p>
            <a:r>
              <a:rPr b="1" dirty="0"/>
              <a:t>Scenario </a:t>
            </a:r>
            <a:r>
              <a:rPr lang="hu-HU" b="1" dirty="0"/>
              <a:t>2</a:t>
            </a:r>
            <a:endParaRPr b="1" dirty="0"/>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25</a:t>
            </a:fld>
            <a:endParaRPr/>
          </a:p>
        </p:txBody>
      </p:sp>
      <p:sp>
        <p:nvSpPr>
          <p:cNvPr id="799" name="Title 1"/>
          <p:cNvSpPr txBox="1">
            <a:spLocks noGrp="1"/>
          </p:cNvSpPr>
          <p:nvPr>
            <p:ph type="title"/>
          </p:nvPr>
        </p:nvSpPr>
        <p:spPr>
          <a:xfrm>
            <a:off x="194299" y="41108"/>
            <a:ext cx="6462562" cy="646114"/>
          </a:xfrm>
          <a:prstGeom prst="rect">
            <a:avLst/>
          </a:prstGeom>
        </p:spPr>
        <p:txBody>
          <a:bodyPr/>
          <a:lstStyle/>
          <a:p>
            <a:r>
              <a:rPr b="1" dirty="0"/>
              <a:t>Questions to be addressed</a:t>
            </a:r>
          </a:p>
        </p:txBody>
      </p:sp>
      <p:sp>
        <p:nvSpPr>
          <p:cNvPr id="800" name="Content Placeholder 2"/>
          <p:cNvSpPr txBox="1">
            <a:spLocks noGrp="1"/>
          </p:cNvSpPr>
          <p:nvPr>
            <p:ph type="body" sz="half" idx="1"/>
          </p:nvPr>
        </p:nvSpPr>
        <p:spPr>
          <a:xfrm>
            <a:off x="1116671" y="1845715"/>
            <a:ext cx="6568919" cy="4654071"/>
          </a:xfrm>
          <a:prstGeom prst="rect">
            <a:avLst/>
          </a:prstGeom>
        </p:spPr>
        <p:txBody>
          <a:bodyPr/>
          <a:lstStyle/>
          <a:p>
            <a:pPr marL="0" indent="0">
              <a:buSzTx/>
              <a:buNone/>
            </a:pPr>
            <a:r>
              <a:rPr b="1" dirty="0">
                <a:solidFill>
                  <a:srgbClr val="C00000"/>
                </a:solidFill>
              </a:rPr>
              <a:t>Taking into consideration the situation described in the scenario, address the following questions:</a:t>
            </a:r>
            <a:endParaRPr lang="hu-HU" b="1" dirty="0">
              <a:solidFill>
                <a:srgbClr val="C00000"/>
              </a:solidFill>
            </a:endParaRPr>
          </a:p>
          <a:p>
            <a:pPr marL="0" indent="0">
              <a:buSzTx/>
              <a:buNone/>
            </a:pPr>
            <a:endParaRPr dirty="0">
              <a:solidFill>
                <a:srgbClr val="C00000"/>
              </a:solidFill>
            </a:endParaRPr>
          </a:p>
          <a:p>
            <a:pPr marL="457200" indent="-457200">
              <a:buClr>
                <a:srgbClr val="C00000"/>
              </a:buClr>
              <a:buFontTx/>
              <a:buAutoNum type="arabicPeriod"/>
            </a:pPr>
            <a:r>
              <a:rPr dirty="0"/>
              <a:t>How will you compose the RRT and who will be mobilized to the field?</a:t>
            </a:r>
            <a:endParaRPr lang="hu-HU" dirty="0"/>
          </a:p>
          <a:p>
            <a:pPr marL="457200" indent="-457200">
              <a:buClr>
                <a:srgbClr val="C00000"/>
              </a:buClr>
              <a:buFontTx/>
              <a:buAutoNum type="arabicPeriod"/>
            </a:pPr>
            <a:endParaRPr dirty="0"/>
          </a:p>
          <a:p>
            <a:pPr marL="457200" indent="-457200">
              <a:buClr>
                <a:srgbClr val="C00000"/>
              </a:buClr>
              <a:buFontTx/>
              <a:buAutoNum type="arabicPeriod"/>
            </a:pPr>
            <a:r>
              <a:rPr dirty="0"/>
              <a:t>What other measures can be done to ensure the RRT is effective in this setting?</a:t>
            </a:r>
          </a:p>
        </p:txBody>
      </p:sp>
      <p:grpSp>
        <p:nvGrpSpPr>
          <p:cNvPr id="803" name="Content Placeholder 2"/>
          <p:cNvGrpSpPr/>
          <p:nvPr/>
        </p:nvGrpSpPr>
        <p:grpSpPr>
          <a:xfrm>
            <a:off x="7908483" y="1845714"/>
            <a:ext cx="3456570" cy="3193245"/>
            <a:chOff x="-1192" y="-1"/>
            <a:chExt cx="4679722" cy="2765304"/>
          </a:xfrm>
        </p:grpSpPr>
        <p:sp>
          <p:nvSpPr>
            <p:cNvPr id="801" name="Rectangle"/>
            <p:cNvSpPr/>
            <p:nvPr/>
          </p:nvSpPr>
          <p:spPr>
            <a:xfrm>
              <a:off x="-1" y="-1"/>
              <a:ext cx="4678531" cy="2737466"/>
            </a:xfrm>
            <a:prstGeom prst="rect">
              <a:avLst/>
            </a:prstGeom>
            <a:solidFill>
              <a:srgbClr val="FFCC99"/>
            </a:solidFill>
            <a:ln w="38100" cap="flat">
              <a:solidFill>
                <a:srgbClr val="002060"/>
              </a:solidFill>
              <a:prstDash val="solid"/>
              <a:round/>
            </a:ln>
            <a:effectLst/>
          </p:spPr>
          <p:txBody>
            <a:bodyPr wrap="square" lIns="45719" tIns="45719" rIns="45719" bIns="45719" numCol="1" anchor="t">
              <a:noAutofit/>
            </a:bodyPr>
            <a:lstStyle/>
            <a:p>
              <a:pPr>
                <a:spcBef>
                  <a:spcPts val="400"/>
                </a:spcBef>
                <a:defRPr sz="2000">
                  <a:solidFill>
                    <a:srgbClr val="10253F"/>
                  </a:solidFill>
                  <a:latin typeface="Arial"/>
                  <a:ea typeface="Arial"/>
                  <a:cs typeface="Arial"/>
                  <a:sym typeface="Arial"/>
                </a:defRPr>
              </a:pPr>
              <a:endParaRPr/>
            </a:p>
          </p:txBody>
        </p:sp>
        <p:sp>
          <p:nvSpPr>
            <p:cNvPr id="802" name="Local response needs:…"/>
            <p:cNvSpPr txBox="1"/>
            <p:nvPr/>
          </p:nvSpPr>
          <p:spPr>
            <a:xfrm>
              <a:off x="-1192" y="4052"/>
              <a:ext cx="4674958" cy="2761251"/>
            </a:xfrm>
            <a:prstGeom prst="rect">
              <a:avLst/>
            </a:prstGeom>
            <a:solidFill>
              <a:schemeClr val="accent3">
                <a:lumMod val="20000"/>
                <a:lumOff val="80000"/>
              </a:scheme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4864" tIns="54864" rIns="54864" bIns="54864" numCol="1" anchor="t">
              <a:spAutoFit/>
            </a:bodyPr>
            <a:lstStyle/>
            <a:p>
              <a:pPr>
                <a:spcBef>
                  <a:spcPts val="400"/>
                </a:spcBef>
                <a:defRPr>
                  <a:solidFill>
                    <a:srgbClr val="10253F"/>
                  </a:solidFill>
                  <a:latin typeface="+mj-lt"/>
                  <a:ea typeface="+mj-ea"/>
                  <a:cs typeface="+mj-cs"/>
                  <a:sym typeface="Source Sans Pro Regular"/>
                </a:defRPr>
              </a:pPr>
              <a:r>
                <a:rPr sz="2200" b="1" dirty="0"/>
                <a:t>Local response needs:</a:t>
              </a:r>
              <a:endParaRPr sz="2200" b="1" dirty="0">
                <a:latin typeface="Arial"/>
                <a:ea typeface="Arial"/>
                <a:cs typeface="Arial"/>
                <a:sym typeface="Arial"/>
              </a:endParaRPr>
            </a:p>
            <a:p>
              <a:pPr marL="342900" indent="-342900">
                <a:spcBef>
                  <a:spcPts val="400"/>
                </a:spcBef>
                <a:buSzPct val="100000"/>
                <a:buFont typeface="Arial"/>
                <a:buChar char="•"/>
                <a:defRPr>
                  <a:solidFill>
                    <a:srgbClr val="10253F"/>
                  </a:solidFill>
                  <a:latin typeface="+mj-lt"/>
                  <a:ea typeface="+mj-ea"/>
                  <a:cs typeface="+mj-cs"/>
                  <a:sym typeface="Source Sans Pro Regular"/>
                </a:defRPr>
              </a:pPr>
              <a:r>
                <a:rPr sz="2100" dirty="0">
                  <a:latin typeface="+mj-lt"/>
                </a:rPr>
                <a:t>Support the water sanitation and hygiene specialist.</a:t>
              </a:r>
              <a:endParaRPr sz="2100" dirty="0">
                <a:latin typeface="+mj-lt"/>
                <a:ea typeface="Arial"/>
                <a:cs typeface="Arial"/>
                <a:sym typeface="Arial"/>
              </a:endParaRPr>
            </a:p>
            <a:p>
              <a:pPr marL="342900" indent="-342900">
                <a:spcBef>
                  <a:spcPts val="400"/>
                </a:spcBef>
                <a:buSzPct val="100000"/>
                <a:buFont typeface="Arial"/>
                <a:buChar char="•"/>
                <a:defRPr>
                  <a:solidFill>
                    <a:srgbClr val="10253F"/>
                  </a:solidFill>
                  <a:latin typeface="+mj-lt"/>
                  <a:ea typeface="+mj-ea"/>
                  <a:cs typeface="+mj-cs"/>
                  <a:sym typeface="Source Sans Pro Regular"/>
                </a:defRPr>
              </a:pPr>
              <a:r>
                <a:rPr sz="2100" dirty="0">
                  <a:latin typeface="+mj-lt"/>
                </a:rPr>
                <a:t>Train and supervise local staff on data management of surveillance and outbreak data.</a:t>
              </a:r>
            </a:p>
            <a:p>
              <a:pPr marL="342900" indent="-342900">
                <a:spcBef>
                  <a:spcPts val="400"/>
                </a:spcBef>
                <a:buSzPct val="100000"/>
                <a:buFont typeface="Arial"/>
                <a:buChar char="•"/>
                <a:defRPr>
                  <a:solidFill>
                    <a:srgbClr val="10253F"/>
                  </a:solidFill>
                  <a:latin typeface="+mj-lt"/>
                  <a:ea typeface="+mj-ea"/>
                  <a:cs typeface="+mj-cs"/>
                  <a:sym typeface="Source Sans Pro Regular"/>
                </a:defRPr>
              </a:pPr>
              <a:endParaRPr lang="en-GB" sz="2100" dirty="0">
                <a:latin typeface="+mj-lt"/>
              </a:endParaRPr>
            </a:p>
          </p:txBody>
        </p:sp>
      </p:gr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5"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26</a:t>
            </a:fld>
            <a:endParaRPr/>
          </a:p>
        </p:txBody>
      </p:sp>
      <p:sp>
        <p:nvSpPr>
          <p:cNvPr id="806" name="Title 1"/>
          <p:cNvSpPr txBox="1">
            <a:spLocks noGrp="1"/>
          </p:cNvSpPr>
          <p:nvPr>
            <p:ph type="title"/>
          </p:nvPr>
        </p:nvSpPr>
        <p:spPr>
          <a:xfrm>
            <a:off x="248866" y="38487"/>
            <a:ext cx="3571876" cy="646113"/>
          </a:xfrm>
          <a:prstGeom prst="rect">
            <a:avLst/>
          </a:prstGeom>
        </p:spPr>
        <p:txBody>
          <a:bodyPr/>
          <a:lstStyle/>
          <a:p>
            <a:r>
              <a:rPr b="1" dirty="0"/>
              <a:t>Possible answers</a:t>
            </a:r>
          </a:p>
        </p:txBody>
      </p:sp>
      <p:sp>
        <p:nvSpPr>
          <p:cNvPr id="2" name="TextBox 1">
            <a:extLst>
              <a:ext uri="{FF2B5EF4-FFF2-40B4-BE49-F238E27FC236}">
                <a16:creationId xmlns:a16="http://schemas.microsoft.com/office/drawing/2014/main" id="{2E1E095F-2800-D9A1-DDBB-1A37BF6F4208}"/>
              </a:ext>
            </a:extLst>
          </p:cNvPr>
          <p:cNvSpPr txBox="1"/>
          <p:nvPr/>
        </p:nvSpPr>
        <p:spPr>
          <a:xfrm>
            <a:off x="1500099" y="845574"/>
            <a:ext cx="8819536" cy="5828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indent="0" defTabSz="216992">
              <a:lnSpc>
                <a:spcPct val="90000"/>
              </a:lnSpc>
              <a:spcBef>
                <a:spcPts val="200"/>
              </a:spcBef>
              <a:buClr>
                <a:srgbClr val="65A000"/>
              </a:buClr>
              <a:buSzTx/>
              <a:buNone/>
              <a:defRPr sz="2200">
                <a:solidFill>
                  <a:srgbClr val="000000"/>
                </a:solidFill>
              </a:defRPr>
            </a:pPr>
            <a:r>
              <a:rPr lang="en-US" sz="2400" b="1" dirty="0">
                <a:solidFill>
                  <a:srgbClr val="C00000"/>
                </a:solidFill>
                <a:latin typeface="+mj-lt"/>
              </a:rPr>
              <a:t>1. The RRT should at least be composed of experts in:</a:t>
            </a:r>
          </a:p>
          <a:p>
            <a:pPr marL="540000" lvl="1" indent="-285750" defTabSz="216992">
              <a:lnSpc>
                <a:spcPct val="90000"/>
              </a:lnSpc>
              <a:spcBef>
                <a:spcPts val="100"/>
              </a:spcBef>
              <a:buClr>
                <a:srgbClr val="C00000"/>
              </a:buClr>
              <a:buChar char="•"/>
              <a:defRPr sz="2200">
                <a:solidFill>
                  <a:srgbClr val="000000"/>
                </a:solidFill>
              </a:defRPr>
            </a:pPr>
            <a:r>
              <a:rPr lang="en-US" sz="2400" dirty="0">
                <a:latin typeface="+mj-lt"/>
              </a:rPr>
              <a:t>Risk Communication Expert (importance of messaging and sensitization)</a:t>
            </a:r>
          </a:p>
          <a:p>
            <a:pPr marL="540000" lvl="1" indent="-285750" defTabSz="216992">
              <a:lnSpc>
                <a:spcPct val="90000"/>
              </a:lnSpc>
              <a:spcBef>
                <a:spcPts val="100"/>
              </a:spcBef>
              <a:buClr>
                <a:srgbClr val="C00000"/>
              </a:buClr>
              <a:buChar char="•"/>
              <a:defRPr sz="2200">
                <a:solidFill>
                  <a:srgbClr val="000000"/>
                </a:solidFill>
              </a:defRPr>
            </a:pPr>
            <a:r>
              <a:rPr lang="en-US" sz="2400" dirty="0">
                <a:latin typeface="+mj-lt"/>
              </a:rPr>
              <a:t>Social Mobilization Expert (for community engagement)</a:t>
            </a:r>
          </a:p>
          <a:p>
            <a:pPr marL="540000" lvl="1" indent="-285750" defTabSz="216992">
              <a:lnSpc>
                <a:spcPct val="90000"/>
              </a:lnSpc>
              <a:spcBef>
                <a:spcPts val="100"/>
              </a:spcBef>
              <a:buClr>
                <a:srgbClr val="C00000"/>
              </a:buClr>
              <a:buChar char="•"/>
              <a:defRPr sz="2200">
                <a:solidFill>
                  <a:srgbClr val="000000"/>
                </a:solidFill>
              </a:defRPr>
            </a:pPr>
            <a:r>
              <a:rPr lang="en-US" sz="2400" dirty="0">
                <a:latin typeface="+mj-lt"/>
              </a:rPr>
              <a:t>WASH specialist (for support to local WASH/environmental health colleagues).</a:t>
            </a:r>
          </a:p>
          <a:p>
            <a:pPr marL="0" indent="0" defTabSz="216992">
              <a:lnSpc>
                <a:spcPct val="90000"/>
              </a:lnSpc>
              <a:spcBef>
                <a:spcPts val="200"/>
              </a:spcBef>
              <a:buClr>
                <a:srgbClr val="65A000"/>
              </a:buClr>
              <a:buSzTx/>
              <a:buNone/>
              <a:defRPr sz="2200">
                <a:solidFill>
                  <a:srgbClr val="000000"/>
                </a:solidFill>
              </a:defRPr>
            </a:pPr>
            <a:endParaRPr lang="en-US" sz="2400" dirty="0">
              <a:latin typeface="+mj-lt"/>
            </a:endParaRPr>
          </a:p>
          <a:p>
            <a:pPr marL="0" indent="0" defTabSz="216992">
              <a:lnSpc>
                <a:spcPct val="90000"/>
              </a:lnSpc>
              <a:spcBef>
                <a:spcPts val="200"/>
              </a:spcBef>
              <a:buClr>
                <a:srgbClr val="65A000"/>
              </a:buClr>
              <a:buSzTx/>
              <a:buNone/>
              <a:defRPr sz="2200">
                <a:solidFill>
                  <a:srgbClr val="000000"/>
                </a:solidFill>
              </a:defRPr>
            </a:pPr>
            <a:r>
              <a:rPr lang="en-US" sz="2400" b="1" dirty="0">
                <a:solidFill>
                  <a:srgbClr val="C00000"/>
                </a:solidFill>
                <a:latin typeface="+mj-lt"/>
              </a:rPr>
              <a:t>2. Additional measures may include:</a:t>
            </a:r>
          </a:p>
          <a:p>
            <a:pPr marL="540000" lvl="1" indent="-254000" defTabSz="216992">
              <a:lnSpc>
                <a:spcPct val="90000"/>
              </a:lnSpc>
              <a:spcBef>
                <a:spcPts val="100"/>
              </a:spcBef>
              <a:buClr>
                <a:srgbClr val="C00000"/>
              </a:buClr>
              <a:buChar char="•"/>
              <a:defRPr sz="2200">
                <a:solidFill>
                  <a:srgbClr val="000000"/>
                </a:solidFill>
              </a:defRPr>
            </a:pPr>
            <a:r>
              <a:rPr lang="en-US" sz="2400" dirty="0">
                <a:latin typeface="+mj-lt"/>
              </a:rPr>
              <a:t>Engage with locally trusted community leaders, health care workers, and/or local organizations who can publicly support the RRT responders and liaise with the community</a:t>
            </a:r>
            <a:r>
              <a:rPr lang="en-US" sz="2400" dirty="0">
                <a:solidFill>
                  <a:srgbClr val="021F64"/>
                </a:solidFill>
                <a:latin typeface="+mj-lt"/>
              </a:rPr>
              <a:t>.</a:t>
            </a:r>
            <a:endParaRPr lang="en-US" sz="2400" dirty="0">
              <a:latin typeface="+mj-lt"/>
            </a:endParaRPr>
          </a:p>
          <a:p>
            <a:pPr marL="540000" lvl="1" indent="-285750" defTabSz="216992">
              <a:lnSpc>
                <a:spcPct val="90000"/>
              </a:lnSpc>
              <a:spcBef>
                <a:spcPts val="100"/>
              </a:spcBef>
              <a:buClr>
                <a:srgbClr val="C00000"/>
              </a:buClr>
              <a:buChar char="•"/>
              <a:defRPr sz="2200">
                <a:solidFill>
                  <a:srgbClr val="000000"/>
                </a:solidFill>
              </a:defRPr>
            </a:pPr>
            <a:r>
              <a:rPr lang="en-US" sz="2400" dirty="0">
                <a:latin typeface="+mj-lt"/>
              </a:rPr>
              <a:t>Equip all RRT members, regardless of role, to have cholera communication materials including guidance on how to engage with the community, answers to commonly asked cholera questions, and talking points to communicate the RRT’s mission.</a:t>
            </a:r>
          </a:p>
          <a:p>
            <a:pPr marL="0" marR="0" indent="0" algn="l" defTabSz="914400" rtl="0" fontAlgn="auto" latinLnBrk="0" hangingPunct="0">
              <a:lnSpc>
                <a:spcPct val="100000"/>
              </a:lnSpc>
              <a:spcBef>
                <a:spcPts val="0"/>
              </a:spcBef>
              <a:spcAft>
                <a:spcPts val="0"/>
              </a:spcAft>
              <a:buClrTx/>
              <a:buSzTx/>
              <a:buFontTx/>
              <a:buNone/>
              <a:tabLst/>
            </a:pPr>
            <a:endParaRPr kumimoji="0" lang="hu-HU" sz="2000" b="0" i="0" u="none" strike="noStrike" cap="none" spc="0" normalizeH="0" baseline="0" dirty="0">
              <a:ln>
                <a:noFill/>
              </a:ln>
              <a:solidFill>
                <a:srgbClr val="000000"/>
              </a:solidFill>
              <a:effectLst/>
              <a:uFillTx/>
              <a:latin typeface="+mj-lt"/>
              <a:ea typeface="Calibri"/>
              <a:cs typeface="Calibri"/>
              <a:sym typeface="Calibri"/>
            </a:endParaRP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27</a:t>
            </a:fld>
            <a:endParaRPr/>
          </a:p>
        </p:txBody>
      </p:sp>
      <p:sp>
        <p:nvSpPr>
          <p:cNvPr id="811" name="Content Placeholder 2"/>
          <p:cNvSpPr txBox="1">
            <a:spLocks noGrp="1"/>
          </p:cNvSpPr>
          <p:nvPr>
            <p:ph type="body" sz="half" idx="1"/>
          </p:nvPr>
        </p:nvSpPr>
        <p:spPr>
          <a:xfrm>
            <a:off x="1273217" y="2141316"/>
            <a:ext cx="6067202" cy="2600327"/>
          </a:xfrm>
          <a:prstGeom prst="rect">
            <a:avLst/>
          </a:prstGeom>
        </p:spPr>
        <p:txBody>
          <a:bodyPr lIns="0" tIns="0" rIns="0" bIns="0">
            <a:noAutofit/>
          </a:bodyPr>
          <a:lstStyle>
            <a:lvl1pPr marL="0" indent="0">
              <a:buSzTx/>
              <a:buNone/>
            </a:lvl1pPr>
          </a:lstStyle>
          <a:p>
            <a:r>
              <a:rPr dirty="0"/>
              <a:t>A RRT is deployed to a healthcare facility to investigate a </a:t>
            </a:r>
            <a:r>
              <a:rPr lang="hu-HU" dirty="0"/>
              <a:t> Mers-CoV</a:t>
            </a:r>
            <a:r>
              <a:rPr dirty="0"/>
              <a:t> cluster. </a:t>
            </a:r>
            <a:endParaRPr lang="hu-HU" dirty="0"/>
          </a:p>
          <a:p>
            <a:endParaRPr lang="hu-HU" dirty="0"/>
          </a:p>
          <a:p>
            <a:r>
              <a:rPr dirty="0"/>
              <a:t>Eight days later one of the RRT responders develops difficulty breathing, cough and fever. </a:t>
            </a:r>
            <a:endParaRPr lang="hu-HU" dirty="0"/>
          </a:p>
          <a:p>
            <a:endParaRPr lang="hu-HU" dirty="0"/>
          </a:p>
          <a:p>
            <a:r>
              <a:rPr dirty="0"/>
              <a:t>The rest of the RRT is exhibiting symptoms.</a:t>
            </a:r>
          </a:p>
        </p:txBody>
      </p:sp>
      <p:pic>
        <p:nvPicPr>
          <p:cNvPr id="812" name="Picture 2" descr="Picture 2"/>
          <p:cNvPicPr>
            <a:picLocks noChangeAspect="1"/>
          </p:cNvPicPr>
          <p:nvPr/>
        </p:nvPicPr>
        <p:blipFill>
          <a:blip r:embed="rId2"/>
          <a:stretch>
            <a:fillRect/>
          </a:stretch>
        </p:blipFill>
        <p:spPr>
          <a:xfrm>
            <a:off x="7340419" y="2036128"/>
            <a:ext cx="2795059" cy="2600326"/>
          </a:xfrm>
          <a:prstGeom prst="rect">
            <a:avLst/>
          </a:prstGeom>
          <a:ln w="12700">
            <a:miter lim="400000"/>
          </a:ln>
        </p:spPr>
      </p:pic>
      <p:sp>
        <p:nvSpPr>
          <p:cNvPr id="4" name="Title 1">
            <a:extLst>
              <a:ext uri="{FF2B5EF4-FFF2-40B4-BE49-F238E27FC236}">
                <a16:creationId xmlns:a16="http://schemas.microsoft.com/office/drawing/2014/main" id="{0A7CE59F-E844-42A7-7EA6-9260841713C6}"/>
              </a:ext>
            </a:extLst>
          </p:cNvPr>
          <p:cNvSpPr txBox="1">
            <a:spLocks noGrp="1"/>
          </p:cNvSpPr>
          <p:nvPr>
            <p:ph type="title"/>
          </p:nvPr>
        </p:nvSpPr>
        <p:spPr>
          <a:xfrm>
            <a:off x="248866" y="46576"/>
            <a:ext cx="3571876" cy="646113"/>
          </a:xfrm>
          <a:prstGeom prst="rect">
            <a:avLst/>
          </a:prstGeom>
        </p:spPr>
        <p:txBody>
          <a:bodyPr/>
          <a:lstStyle/>
          <a:p>
            <a:r>
              <a:rPr b="1" dirty="0"/>
              <a:t>Scenario </a:t>
            </a:r>
            <a:r>
              <a:rPr lang="hu-HU" b="1" dirty="0"/>
              <a:t>3</a:t>
            </a:r>
            <a:endParaRPr b="1" dirty="0"/>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4"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28</a:t>
            </a:fld>
            <a:endParaRPr/>
          </a:p>
        </p:txBody>
      </p:sp>
      <p:sp>
        <p:nvSpPr>
          <p:cNvPr id="815" name="Content Placeholder 2"/>
          <p:cNvSpPr txBox="1">
            <a:spLocks noGrp="1"/>
          </p:cNvSpPr>
          <p:nvPr>
            <p:ph type="body" sz="half" idx="1"/>
          </p:nvPr>
        </p:nvSpPr>
        <p:spPr>
          <a:xfrm>
            <a:off x="4251781" y="2122714"/>
            <a:ext cx="7529514" cy="3646488"/>
          </a:xfrm>
          <a:prstGeom prst="rect">
            <a:avLst/>
          </a:prstGeom>
        </p:spPr>
        <p:txBody>
          <a:bodyPr lIns="0" tIns="0" rIns="0" bIns="0"/>
          <a:lstStyle/>
          <a:p>
            <a:pPr marL="0" indent="0">
              <a:buSzTx/>
              <a:buNone/>
            </a:pPr>
            <a:r>
              <a:rPr b="1" dirty="0">
                <a:solidFill>
                  <a:srgbClr val="C00000"/>
                </a:solidFill>
              </a:rPr>
              <a:t>Taking into consideration the situation described in the scenario:</a:t>
            </a:r>
          </a:p>
          <a:p>
            <a:pPr marL="0" indent="0">
              <a:buSzTx/>
              <a:buNone/>
            </a:pPr>
            <a:endParaRPr dirty="0"/>
          </a:p>
          <a:p>
            <a:pPr marL="457200" indent="-457200">
              <a:buClr>
                <a:srgbClr val="C00000"/>
              </a:buClr>
              <a:buFontTx/>
              <a:buAutoNum type="arabicPeriod"/>
            </a:pPr>
            <a:r>
              <a:rPr dirty="0"/>
              <a:t>What should the RRT member do next?</a:t>
            </a:r>
          </a:p>
          <a:p>
            <a:pPr marL="457200" indent="-457200">
              <a:buFontTx/>
              <a:buAutoNum type="arabicPeriod"/>
            </a:pPr>
            <a:endParaRPr dirty="0"/>
          </a:p>
          <a:p>
            <a:pPr marL="457200" indent="-457200">
              <a:buClr>
                <a:srgbClr val="C00000"/>
              </a:buClr>
              <a:buFontTx/>
              <a:buAutoNum type="arabicPeriod" startAt="2"/>
            </a:pPr>
            <a:r>
              <a:rPr dirty="0"/>
              <a:t>What should the RRT (the team) do next?</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29</a:t>
            </a:fld>
            <a:endParaRPr/>
          </a:p>
        </p:txBody>
      </p:sp>
      <p:sp>
        <p:nvSpPr>
          <p:cNvPr id="821" name="Content Placeholder 2"/>
          <p:cNvSpPr txBox="1">
            <a:spLocks noGrp="1"/>
          </p:cNvSpPr>
          <p:nvPr>
            <p:ph type="body" sz="half" idx="1"/>
          </p:nvPr>
        </p:nvSpPr>
        <p:spPr>
          <a:xfrm>
            <a:off x="1584758" y="1628001"/>
            <a:ext cx="6231185" cy="4654071"/>
          </a:xfrm>
          <a:prstGeom prst="rect">
            <a:avLst/>
          </a:prstGeom>
        </p:spPr>
        <p:txBody>
          <a:bodyPr lIns="0" tIns="0" rIns="0" bIns="0"/>
          <a:lstStyle/>
          <a:p>
            <a:pPr marL="457200" indent="-457200">
              <a:buClr>
                <a:srgbClr val="C00000"/>
              </a:buClr>
              <a:buFontTx/>
              <a:buAutoNum type="arabicPeriod"/>
            </a:pPr>
            <a:r>
              <a:rPr dirty="0"/>
              <a:t>The RRT member should report symptoms immediately to the team lead and self-isolate. </a:t>
            </a:r>
          </a:p>
          <a:p>
            <a:pPr marL="457200" indent="-457200">
              <a:buFontTx/>
              <a:buAutoNum type="arabicPeriod"/>
            </a:pPr>
            <a:endParaRPr dirty="0"/>
          </a:p>
          <a:p>
            <a:pPr marL="457200" indent="-457200">
              <a:buClr>
                <a:srgbClr val="C00000"/>
              </a:buClr>
              <a:buFontTx/>
              <a:buAutoNum type="arabicPeriod" startAt="2"/>
            </a:pPr>
            <a:r>
              <a:rPr dirty="0"/>
              <a:t>Team lead should report the event to the RRT manager back at headquarters. All exposed RRT responders with close contact to the sick responder should self-isolate as well.  </a:t>
            </a:r>
          </a:p>
        </p:txBody>
      </p:sp>
      <p:pic>
        <p:nvPicPr>
          <p:cNvPr id="822" name="Picture 2" descr="Picture 2"/>
          <p:cNvPicPr>
            <a:picLocks noChangeAspect="1"/>
          </p:cNvPicPr>
          <p:nvPr/>
        </p:nvPicPr>
        <p:blipFill>
          <a:blip r:embed="rId2"/>
          <a:stretch>
            <a:fillRect/>
          </a:stretch>
        </p:blipFill>
        <p:spPr>
          <a:xfrm>
            <a:off x="8026400" y="1754970"/>
            <a:ext cx="3547534" cy="1984925"/>
          </a:xfrm>
          <a:prstGeom prst="rect">
            <a:avLst/>
          </a:prstGeom>
          <a:ln w="12700">
            <a:miter lim="400000"/>
          </a:ln>
        </p:spPr>
      </p:pic>
      <p:sp>
        <p:nvSpPr>
          <p:cNvPr id="4" name="Title 1">
            <a:extLst>
              <a:ext uri="{FF2B5EF4-FFF2-40B4-BE49-F238E27FC236}">
                <a16:creationId xmlns:a16="http://schemas.microsoft.com/office/drawing/2014/main" id="{43A19D48-C590-C2CC-0A31-9223C6A3BE25}"/>
              </a:ext>
            </a:extLst>
          </p:cNvPr>
          <p:cNvSpPr txBox="1">
            <a:spLocks noGrp="1"/>
          </p:cNvSpPr>
          <p:nvPr>
            <p:ph type="title"/>
          </p:nvPr>
        </p:nvSpPr>
        <p:spPr>
          <a:xfrm>
            <a:off x="248866" y="38487"/>
            <a:ext cx="3571876" cy="646113"/>
          </a:xfrm>
          <a:prstGeom prst="rect">
            <a:avLst/>
          </a:prstGeom>
        </p:spPr>
        <p:txBody>
          <a:bodyPr/>
          <a:lstStyle/>
          <a:p>
            <a:r>
              <a:rPr b="1" dirty="0"/>
              <a:t>Possible answers</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a:t>
            </a:fld>
            <a:endParaRPr/>
          </a:p>
        </p:txBody>
      </p:sp>
      <p:sp>
        <p:nvSpPr>
          <p:cNvPr id="275" name="Title 4"/>
          <p:cNvSpPr txBox="1">
            <a:spLocks noGrp="1"/>
          </p:cNvSpPr>
          <p:nvPr>
            <p:ph type="title"/>
          </p:nvPr>
        </p:nvSpPr>
        <p:spPr>
          <a:xfrm>
            <a:off x="248866" y="8365"/>
            <a:ext cx="3571876" cy="646113"/>
          </a:xfrm>
          <a:prstGeom prst="rect">
            <a:avLst/>
          </a:prstGeom>
        </p:spPr>
        <p:txBody>
          <a:bodyPr/>
          <a:lstStyle/>
          <a:p>
            <a:r>
              <a:rPr b="1" dirty="0"/>
              <a:t>Introduction</a:t>
            </a:r>
          </a:p>
        </p:txBody>
      </p:sp>
      <p:sp>
        <p:nvSpPr>
          <p:cNvPr id="276" name="Google Shape;308;p8"/>
          <p:cNvSpPr txBox="1">
            <a:spLocks noGrp="1"/>
          </p:cNvSpPr>
          <p:nvPr>
            <p:ph type="body" idx="1"/>
          </p:nvPr>
        </p:nvSpPr>
        <p:spPr>
          <a:xfrm>
            <a:off x="1893343" y="1232663"/>
            <a:ext cx="8525784" cy="4897009"/>
          </a:xfrm>
          <a:prstGeom prst="rect">
            <a:avLst/>
          </a:prstGeom>
        </p:spPr>
        <p:txBody>
          <a:bodyPr lIns="0" tIns="0" rIns="0" bIns="0" anchor="t">
            <a:normAutofit/>
          </a:bodyPr>
          <a:lstStyle/>
          <a:p>
            <a:pPr marL="0" indent="0">
              <a:buSzTx/>
              <a:buNone/>
            </a:pPr>
            <a:r>
              <a:rPr dirty="0"/>
              <a:t>This learning resource is part of the Rapid Response Team Advanced Training </a:t>
            </a:r>
            <a:r>
              <a:rPr dirty="0" err="1"/>
              <a:t>Programme</a:t>
            </a:r>
            <a:r>
              <a:rPr dirty="0"/>
              <a:t> (RRT ATP) especially geared to RRT members.</a:t>
            </a:r>
          </a:p>
          <a:p>
            <a:pPr marL="0" indent="0">
              <a:buSzTx/>
              <a:buNone/>
            </a:pPr>
            <a:endParaRPr/>
          </a:p>
          <a:p>
            <a:pPr marL="0" indent="0">
              <a:buSzTx/>
              <a:buNone/>
            </a:pPr>
            <a:r>
              <a:rPr dirty="0"/>
              <a:t>Based on an all-hazard approach, the </a:t>
            </a:r>
            <a:r>
              <a:rPr dirty="0" err="1"/>
              <a:t>programme</a:t>
            </a:r>
            <a:r>
              <a:rPr dirty="0"/>
              <a:t> aims to provide RRT members with the advanced knowledge, skills, attitudes (KSA) and tools needed to early detect and effectively respond to  a public health event. </a:t>
            </a:r>
          </a:p>
          <a:p>
            <a:pPr marL="0" indent="0">
              <a:buSzTx/>
              <a:buNone/>
            </a:pPr>
            <a:endParaRPr/>
          </a:p>
          <a:p>
            <a:pPr marL="0" indent="0">
              <a:buSzTx/>
              <a:buNone/>
            </a:pPr>
            <a:r>
              <a:rPr dirty="0"/>
              <a:t>The RRT ATP is a component of the Rapid Response Teams Training </a:t>
            </a:r>
            <a:r>
              <a:rPr lang="en-GB" dirty="0"/>
              <a:t>Programme.</a:t>
            </a:r>
            <a:endParaRPr dirty="0"/>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4"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30</a:t>
            </a:fld>
            <a:endParaRPr/>
          </a:p>
        </p:txBody>
      </p:sp>
      <p:sp>
        <p:nvSpPr>
          <p:cNvPr id="826" name="Content Placeholder 2"/>
          <p:cNvSpPr txBox="1">
            <a:spLocks noGrp="1"/>
          </p:cNvSpPr>
          <p:nvPr>
            <p:ph type="body" idx="4294967295"/>
          </p:nvPr>
        </p:nvSpPr>
        <p:spPr>
          <a:xfrm>
            <a:off x="1795623" y="1101964"/>
            <a:ext cx="8600754" cy="4654071"/>
          </a:xfrm>
          <a:prstGeom prst="rect">
            <a:avLst/>
          </a:prstGeom>
        </p:spPr>
        <p:txBody>
          <a:bodyPr lIns="0" tIns="0" rIns="0" bIns="0">
            <a:normAutofit/>
          </a:bodyPr>
          <a:lstStyle/>
          <a:p>
            <a:pPr marL="0" indent="0" defTabSz="216992">
              <a:lnSpc>
                <a:spcPct val="90000"/>
              </a:lnSpc>
              <a:spcBef>
                <a:spcPts val="200"/>
              </a:spcBef>
              <a:buClr>
                <a:srgbClr val="65A000"/>
              </a:buClr>
              <a:buSzTx/>
              <a:buNone/>
              <a:defRPr>
                <a:solidFill>
                  <a:srgbClr val="000000"/>
                </a:solidFill>
              </a:defRPr>
            </a:pPr>
            <a:endParaRPr dirty="0"/>
          </a:p>
          <a:p>
            <a:pPr marL="0" indent="0" defTabSz="216992">
              <a:lnSpc>
                <a:spcPct val="90000"/>
              </a:lnSpc>
              <a:spcBef>
                <a:spcPts val="200"/>
              </a:spcBef>
              <a:buClr>
                <a:srgbClr val="65A000"/>
              </a:buClr>
              <a:buSzTx/>
              <a:buNone/>
              <a:defRPr>
                <a:solidFill>
                  <a:srgbClr val="000000"/>
                </a:solidFill>
              </a:defRPr>
            </a:pPr>
            <a:r>
              <a:rPr dirty="0"/>
              <a:t>Ideally, RRT responders should undergo deployment and post-deployment health monitoring. </a:t>
            </a:r>
            <a:endParaRPr lang="hu-HU" dirty="0"/>
          </a:p>
          <a:p>
            <a:pPr marL="0" indent="0" defTabSz="216992">
              <a:lnSpc>
                <a:spcPct val="90000"/>
              </a:lnSpc>
              <a:spcBef>
                <a:spcPts val="200"/>
              </a:spcBef>
              <a:buClr>
                <a:srgbClr val="65A000"/>
              </a:buClr>
              <a:buSzTx/>
              <a:buNone/>
              <a:defRPr>
                <a:solidFill>
                  <a:srgbClr val="000000"/>
                </a:solidFill>
              </a:defRPr>
            </a:pPr>
            <a:endParaRPr lang="hu-HU" dirty="0"/>
          </a:p>
          <a:p>
            <a:pPr marL="0" indent="0" defTabSz="216992">
              <a:lnSpc>
                <a:spcPct val="90000"/>
              </a:lnSpc>
              <a:spcBef>
                <a:spcPts val="200"/>
              </a:spcBef>
              <a:buClr>
                <a:srgbClr val="65A000"/>
              </a:buClr>
              <a:buSzTx/>
              <a:buNone/>
              <a:defRPr>
                <a:solidFill>
                  <a:srgbClr val="000000"/>
                </a:solidFill>
              </a:defRPr>
            </a:pPr>
            <a:r>
              <a:rPr dirty="0"/>
              <a:t>Ideally, the Standard Operating Procedures (SOPs) for this monitoring process would delineate the personnel responsible for monitoring, required IT systems, reporting frequency, RRT equipment (e.g., thermometers) provision, and the downstream processes that occur when </a:t>
            </a:r>
            <a:r>
              <a:rPr lang="hu-HU" dirty="0"/>
              <a:t>Mers CoV </a:t>
            </a:r>
            <a:r>
              <a:rPr dirty="0"/>
              <a:t>signs or symptoms develop (e.g., isolation, testing, evacuation, and treatment procedures).</a:t>
            </a:r>
          </a:p>
        </p:txBody>
      </p:sp>
      <p:sp>
        <p:nvSpPr>
          <p:cNvPr id="2" name="Title 1">
            <a:extLst>
              <a:ext uri="{FF2B5EF4-FFF2-40B4-BE49-F238E27FC236}">
                <a16:creationId xmlns:a16="http://schemas.microsoft.com/office/drawing/2014/main" id="{54FE1637-6773-5BC0-B31E-A1371B4ED472}"/>
              </a:ext>
            </a:extLst>
          </p:cNvPr>
          <p:cNvSpPr txBox="1">
            <a:spLocks/>
          </p:cNvSpPr>
          <p:nvPr/>
        </p:nvSpPr>
        <p:spPr>
          <a:xfrm>
            <a:off x="248866" y="38487"/>
            <a:ext cx="3571876"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hangingPunct="1"/>
            <a:r>
              <a:rPr lang="hu-HU" b="1" dirty="0"/>
              <a:t>Discussion</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8"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31</a:t>
            </a:fld>
            <a:endParaRPr/>
          </a:p>
        </p:txBody>
      </p:sp>
      <p:sp>
        <p:nvSpPr>
          <p:cNvPr id="829" name="Google Shape;300;p7"/>
          <p:cNvSpPr txBox="1">
            <a:spLocks noGrp="1"/>
          </p:cNvSpPr>
          <p:nvPr>
            <p:ph type="body" sz="quarter" idx="1"/>
          </p:nvPr>
        </p:nvSpPr>
        <p:spPr>
          <a:xfrm>
            <a:off x="2600107" y="1558924"/>
            <a:ext cx="7273926" cy="1870076"/>
          </a:xfrm>
          <a:prstGeom prst="rect">
            <a:avLst/>
          </a:prstGeom>
        </p:spPr>
        <p:txBody>
          <a:bodyPr lIns="179999" tIns="179999" rIns="179999" bIns="179999"/>
          <a:lstStyle>
            <a:lvl1pPr>
              <a:defRPr sz="3200"/>
            </a:lvl1pPr>
          </a:lstStyle>
          <a:p>
            <a:r>
              <a:rPr b="1" dirty="0"/>
              <a:t>4. RRTs as part of </a:t>
            </a:r>
            <a:br>
              <a:rPr lang="hu-HU" b="1" dirty="0"/>
            </a:br>
            <a:r>
              <a:rPr b="1" dirty="0"/>
              <a:t>the Emergency </a:t>
            </a:r>
            <a:br>
              <a:rPr lang="hu-HU" b="1" dirty="0"/>
            </a:br>
            <a:r>
              <a:rPr b="1" dirty="0"/>
              <a:t>Response System</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32</a:t>
            </a:fld>
            <a:endParaRPr/>
          </a:p>
        </p:txBody>
      </p:sp>
      <p:pic>
        <p:nvPicPr>
          <p:cNvPr id="832" name="Image 48" descr="Image 48"/>
          <p:cNvPicPr>
            <a:picLocks noChangeAspect="1"/>
          </p:cNvPicPr>
          <p:nvPr/>
        </p:nvPicPr>
        <p:blipFill>
          <a:blip r:embed="rId2"/>
          <a:stretch>
            <a:fillRect/>
          </a:stretch>
        </p:blipFill>
        <p:spPr>
          <a:xfrm>
            <a:off x="1431236" y="726547"/>
            <a:ext cx="9368181" cy="5283673"/>
          </a:xfrm>
          <a:prstGeom prst="rect">
            <a:avLst/>
          </a:prstGeom>
          <a:ln w="12700">
            <a:miter lim="400000"/>
          </a:ln>
        </p:spPr>
      </p:pic>
      <p:sp>
        <p:nvSpPr>
          <p:cNvPr id="833" name="TextBox 13"/>
          <p:cNvSpPr txBox="1"/>
          <p:nvPr/>
        </p:nvSpPr>
        <p:spPr>
          <a:xfrm>
            <a:off x="3055" y="42394"/>
            <a:ext cx="875502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Emergency Response System</a:t>
            </a:r>
          </a:p>
        </p:txBody>
      </p:sp>
      <p:sp>
        <p:nvSpPr>
          <p:cNvPr id="834" name="Rectangle 2"/>
          <p:cNvSpPr/>
          <p:nvPr/>
        </p:nvSpPr>
        <p:spPr>
          <a:xfrm>
            <a:off x="1431236" y="5932843"/>
            <a:ext cx="9698512" cy="345441"/>
          </a:xfrm>
          <a:prstGeom prst="rect">
            <a:avLst/>
          </a:prstGeom>
          <a:solidFill>
            <a:srgbClr val="C000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1600">
                <a:solidFill>
                  <a:srgbClr val="FFFFFF"/>
                </a:solidFill>
                <a:latin typeface="+mj-lt"/>
                <a:ea typeface="+mj-ea"/>
                <a:cs typeface="+mj-cs"/>
                <a:sym typeface="Source Sans Pro Regular"/>
              </a:defRPr>
            </a:lvl1pPr>
          </a:lstStyle>
          <a:p>
            <a:r>
              <a:t>RRTs in the incident management system are often coordinated from the operations section. </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6"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33</a:t>
            </a:fld>
            <a:endParaRPr/>
          </a:p>
        </p:txBody>
      </p:sp>
      <p:sp>
        <p:nvSpPr>
          <p:cNvPr id="837" name="Title 1"/>
          <p:cNvSpPr txBox="1">
            <a:spLocks noGrp="1"/>
          </p:cNvSpPr>
          <p:nvPr>
            <p:ph type="title"/>
          </p:nvPr>
        </p:nvSpPr>
        <p:spPr>
          <a:xfrm>
            <a:off x="179416" y="71313"/>
            <a:ext cx="10701728" cy="645665"/>
          </a:xfrm>
          <a:prstGeom prst="rect">
            <a:avLst/>
          </a:prstGeom>
        </p:spPr>
        <p:txBody>
          <a:bodyPr/>
          <a:lstStyle/>
          <a:p>
            <a:pPr>
              <a:defRPr sz="2800"/>
            </a:pPr>
            <a:r>
              <a:rPr b="1" dirty="0"/>
              <a:t>Where are RRTs in the Emergency Response </a:t>
            </a:r>
            <a:r>
              <a:rPr sz="2900" b="1" dirty="0"/>
              <a:t>System?</a:t>
            </a:r>
          </a:p>
        </p:txBody>
      </p:sp>
      <p:grpSp>
        <p:nvGrpSpPr>
          <p:cNvPr id="913" name="Group 6"/>
          <p:cNvGrpSpPr/>
          <p:nvPr/>
        </p:nvGrpSpPr>
        <p:grpSpPr>
          <a:xfrm>
            <a:off x="505141" y="852000"/>
            <a:ext cx="11117500" cy="5312802"/>
            <a:chOff x="0" y="0"/>
            <a:chExt cx="11117498" cy="5312800"/>
          </a:xfrm>
        </p:grpSpPr>
        <p:sp>
          <p:nvSpPr>
            <p:cNvPr id="838" name="Rectangle 60"/>
            <p:cNvSpPr/>
            <p:nvPr/>
          </p:nvSpPr>
          <p:spPr>
            <a:xfrm>
              <a:off x="291708" y="1473911"/>
              <a:ext cx="4600735" cy="2607860"/>
            </a:xfrm>
            <a:prstGeom prst="rect">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a:defRPr sz="2100">
                  <a:solidFill>
                    <a:srgbClr val="FFFFFF"/>
                  </a:solidFill>
                  <a:latin typeface="+mj-lt"/>
                  <a:ea typeface="+mj-ea"/>
                  <a:cs typeface="+mj-cs"/>
                  <a:sym typeface="Source Sans Pro Regular"/>
                </a:defRPr>
              </a:pPr>
              <a:endParaRPr/>
            </a:p>
          </p:txBody>
        </p:sp>
        <p:grpSp>
          <p:nvGrpSpPr>
            <p:cNvPr id="841" name="Speech Bubble: Rectangle 1"/>
            <p:cNvGrpSpPr/>
            <p:nvPr/>
          </p:nvGrpSpPr>
          <p:grpSpPr>
            <a:xfrm>
              <a:off x="0" y="3621159"/>
              <a:ext cx="3773490" cy="1691641"/>
              <a:chOff x="0" y="0"/>
              <a:chExt cx="3773489" cy="1691639"/>
            </a:xfrm>
          </p:grpSpPr>
          <p:sp>
            <p:nvSpPr>
              <p:cNvPr id="839" name="Shape"/>
              <p:cNvSpPr/>
              <p:nvPr/>
            </p:nvSpPr>
            <p:spPr>
              <a:xfrm>
                <a:off x="0" y="8985"/>
                <a:ext cx="3773490" cy="167367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65" y="0"/>
                    </a:lnTo>
                    <a:lnTo>
                      <a:pt x="18265" y="3600"/>
                    </a:lnTo>
                    <a:lnTo>
                      <a:pt x="21600" y="622"/>
                    </a:lnTo>
                    <a:lnTo>
                      <a:pt x="18265" y="9000"/>
                    </a:lnTo>
                    <a:lnTo>
                      <a:pt x="18265" y="21600"/>
                    </a:lnTo>
                    <a:lnTo>
                      <a:pt x="0" y="21600"/>
                    </a:lnTo>
                    <a:lnTo>
                      <a:pt x="0" y="3600"/>
                    </a:lnTo>
                    <a:close/>
                  </a:path>
                </a:pathLst>
              </a:custGeom>
              <a:solidFill>
                <a:srgbClr val="00B0F0"/>
              </a:solidFill>
              <a:ln w="12700" cap="flat">
                <a:noFill/>
                <a:miter lim="400000"/>
              </a:ln>
              <a:effectLst/>
            </p:spPr>
            <p:txBody>
              <a:bodyPr wrap="square" lIns="45719" tIns="45719" rIns="45719" bIns="45719" numCol="1" anchor="ctr">
                <a:noAutofit/>
              </a:bodyPr>
              <a:lstStyle/>
              <a:p>
                <a:pPr>
                  <a:defRPr sz="1400">
                    <a:solidFill>
                      <a:srgbClr val="FFFFFF"/>
                    </a:solidFill>
                    <a:latin typeface="+mj-lt"/>
                    <a:ea typeface="+mj-ea"/>
                    <a:cs typeface="+mj-cs"/>
                    <a:sym typeface="Source Sans Pro Regular"/>
                  </a:defRPr>
                </a:pPr>
                <a:endParaRPr/>
              </a:p>
            </p:txBody>
          </p:sp>
          <p:sp>
            <p:nvSpPr>
              <p:cNvPr id="840" name="The RRT manager is responsible for RRT management and coordinating activities during a response. S/he does not work in the field with the team; s/he stays at the response headquarters in order to coordinate with the rest of the response."/>
              <p:cNvSpPr txBox="1"/>
              <p:nvPr/>
            </p:nvSpPr>
            <p:spPr>
              <a:xfrm>
                <a:off x="45720" y="-1"/>
                <a:ext cx="3099375" cy="16916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defRPr sz="1400">
                    <a:solidFill>
                      <a:srgbClr val="FFFFFF"/>
                    </a:solidFill>
                    <a:latin typeface="+mj-lt"/>
                    <a:ea typeface="+mj-ea"/>
                    <a:cs typeface="+mj-cs"/>
                    <a:sym typeface="Source Sans Pro Regular"/>
                  </a:defRPr>
                </a:pPr>
                <a:r>
                  <a:t>The RRT manager is responsible for RRT management and coordinating activities during a response. S/he does not work in the field with the team; s/he stays at the response </a:t>
                </a:r>
                <a:r>
                  <a:rPr>
                    <a:solidFill>
                      <a:srgbClr val="C00000"/>
                    </a:solidFill>
                  </a:rPr>
                  <a:t>headquarters</a:t>
                </a:r>
                <a:r>
                  <a:t> in order to coordinate with the rest of the response. </a:t>
                </a:r>
              </a:p>
            </p:txBody>
          </p:sp>
        </p:grpSp>
        <p:sp>
          <p:nvSpPr>
            <p:cNvPr id="842" name="Rectangle 47"/>
            <p:cNvSpPr/>
            <p:nvPr/>
          </p:nvSpPr>
          <p:spPr>
            <a:xfrm>
              <a:off x="6465932" y="1472590"/>
              <a:ext cx="2574489" cy="3328289"/>
            </a:xfrm>
            <a:prstGeom prst="rect">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a:defRPr sz="2100">
                  <a:solidFill>
                    <a:srgbClr val="FFFFFF"/>
                  </a:solidFill>
                  <a:latin typeface="+mj-lt"/>
                  <a:ea typeface="+mj-ea"/>
                  <a:cs typeface="+mj-cs"/>
                  <a:sym typeface="Source Sans Pro Regular"/>
                </a:defRPr>
              </a:pPr>
              <a:endParaRPr/>
            </a:p>
          </p:txBody>
        </p:sp>
        <p:grpSp>
          <p:nvGrpSpPr>
            <p:cNvPr id="846" name="Group 48"/>
            <p:cNvGrpSpPr/>
            <p:nvPr/>
          </p:nvGrpSpPr>
          <p:grpSpPr>
            <a:xfrm>
              <a:off x="6807973" y="1869394"/>
              <a:ext cx="969952" cy="767858"/>
              <a:chOff x="75026" y="0"/>
              <a:chExt cx="969951" cy="767856"/>
            </a:xfrm>
          </p:grpSpPr>
          <p:sp>
            <p:nvSpPr>
              <p:cNvPr id="843" name="Rectangle 49"/>
              <p:cNvSpPr/>
              <p:nvPr/>
            </p:nvSpPr>
            <p:spPr>
              <a:xfrm>
                <a:off x="201649" y="278233"/>
                <a:ext cx="689258" cy="489622"/>
              </a:xfrm>
              <a:prstGeom prst="rect">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a:defRPr sz="2100">
                    <a:solidFill>
                      <a:srgbClr val="FFFFFF"/>
                    </a:solidFill>
                    <a:latin typeface="+mj-lt"/>
                    <a:ea typeface="+mj-ea"/>
                    <a:cs typeface="+mj-cs"/>
                    <a:sym typeface="Source Sans Pro Regular"/>
                  </a:defRPr>
                </a:pPr>
                <a:endParaRPr/>
              </a:p>
            </p:txBody>
          </p:sp>
          <p:sp>
            <p:nvSpPr>
              <p:cNvPr id="844" name="Isosceles Triangle 50"/>
              <p:cNvSpPr/>
              <p:nvPr/>
            </p:nvSpPr>
            <p:spPr>
              <a:xfrm>
                <a:off x="75026" y="0"/>
                <a:ext cx="969952" cy="354991"/>
              </a:xfrm>
              <a:prstGeom prst="triangle">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a:defRPr sz="2100">
                    <a:solidFill>
                      <a:srgbClr val="FFFFFF"/>
                    </a:solidFill>
                    <a:latin typeface="+mj-lt"/>
                    <a:ea typeface="+mj-ea"/>
                    <a:cs typeface="+mj-cs"/>
                    <a:sym typeface="Source Sans Pro Regular"/>
                  </a:defRPr>
                </a:pPr>
                <a:endParaRPr/>
              </a:p>
            </p:txBody>
          </p:sp>
          <p:sp>
            <p:nvSpPr>
              <p:cNvPr id="845" name="Rectangle 51"/>
              <p:cNvSpPr/>
              <p:nvPr/>
            </p:nvSpPr>
            <p:spPr>
              <a:xfrm>
                <a:off x="481098" y="478478"/>
                <a:ext cx="147361" cy="289379"/>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a:defRPr sz="2100">
                    <a:solidFill>
                      <a:srgbClr val="FFFFFF"/>
                    </a:solidFill>
                    <a:latin typeface="+mj-lt"/>
                    <a:ea typeface="+mj-ea"/>
                    <a:cs typeface="+mj-cs"/>
                    <a:sym typeface="Source Sans Pro Regular"/>
                  </a:defRPr>
                </a:pPr>
                <a:endParaRPr/>
              </a:p>
            </p:txBody>
          </p:sp>
        </p:grpSp>
        <p:grpSp>
          <p:nvGrpSpPr>
            <p:cNvPr id="850" name="Group 52"/>
            <p:cNvGrpSpPr/>
            <p:nvPr/>
          </p:nvGrpSpPr>
          <p:grpSpPr>
            <a:xfrm>
              <a:off x="8003284" y="2075674"/>
              <a:ext cx="969953" cy="767858"/>
              <a:chOff x="75026" y="0"/>
              <a:chExt cx="969951" cy="767856"/>
            </a:xfrm>
          </p:grpSpPr>
          <p:sp>
            <p:nvSpPr>
              <p:cNvPr id="847" name="Rectangle 53"/>
              <p:cNvSpPr/>
              <p:nvPr/>
            </p:nvSpPr>
            <p:spPr>
              <a:xfrm>
                <a:off x="201649" y="278233"/>
                <a:ext cx="689258" cy="489622"/>
              </a:xfrm>
              <a:prstGeom prst="rect">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a:defRPr sz="2100">
                    <a:solidFill>
                      <a:srgbClr val="FFFFFF"/>
                    </a:solidFill>
                    <a:latin typeface="+mj-lt"/>
                    <a:ea typeface="+mj-ea"/>
                    <a:cs typeface="+mj-cs"/>
                    <a:sym typeface="Source Sans Pro Regular"/>
                  </a:defRPr>
                </a:pPr>
                <a:endParaRPr/>
              </a:p>
            </p:txBody>
          </p:sp>
          <p:sp>
            <p:nvSpPr>
              <p:cNvPr id="848" name="Isosceles Triangle 54"/>
              <p:cNvSpPr/>
              <p:nvPr/>
            </p:nvSpPr>
            <p:spPr>
              <a:xfrm>
                <a:off x="75026" y="0"/>
                <a:ext cx="969952" cy="354991"/>
              </a:xfrm>
              <a:prstGeom prst="triangle">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a:defRPr sz="2100">
                    <a:solidFill>
                      <a:srgbClr val="FFFFFF"/>
                    </a:solidFill>
                    <a:latin typeface="+mj-lt"/>
                    <a:ea typeface="+mj-ea"/>
                    <a:cs typeface="+mj-cs"/>
                    <a:sym typeface="Source Sans Pro Regular"/>
                  </a:defRPr>
                </a:pPr>
                <a:endParaRPr/>
              </a:p>
            </p:txBody>
          </p:sp>
          <p:sp>
            <p:nvSpPr>
              <p:cNvPr id="849" name="Rectangle 55"/>
              <p:cNvSpPr/>
              <p:nvPr/>
            </p:nvSpPr>
            <p:spPr>
              <a:xfrm>
                <a:off x="481097" y="478478"/>
                <a:ext cx="147361" cy="289379"/>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a:defRPr sz="2100">
                    <a:solidFill>
                      <a:srgbClr val="FFFFFF"/>
                    </a:solidFill>
                    <a:latin typeface="+mj-lt"/>
                    <a:ea typeface="+mj-ea"/>
                    <a:cs typeface="+mj-cs"/>
                    <a:sym typeface="Source Sans Pro Regular"/>
                  </a:defRPr>
                </a:pPr>
                <a:endParaRPr/>
              </a:p>
            </p:txBody>
          </p:sp>
        </p:grpSp>
        <p:grpSp>
          <p:nvGrpSpPr>
            <p:cNvPr id="854" name="Group 56"/>
            <p:cNvGrpSpPr/>
            <p:nvPr/>
          </p:nvGrpSpPr>
          <p:grpSpPr>
            <a:xfrm>
              <a:off x="7392931" y="2227892"/>
              <a:ext cx="969952" cy="767858"/>
              <a:chOff x="75025" y="0"/>
              <a:chExt cx="969951" cy="767856"/>
            </a:xfrm>
          </p:grpSpPr>
          <p:sp>
            <p:nvSpPr>
              <p:cNvPr id="851" name="Rectangle 57"/>
              <p:cNvSpPr/>
              <p:nvPr/>
            </p:nvSpPr>
            <p:spPr>
              <a:xfrm>
                <a:off x="201648" y="278233"/>
                <a:ext cx="689258" cy="489622"/>
              </a:xfrm>
              <a:prstGeom prst="rect">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a:defRPr sz="2100">
                    <a:solidFill>
                      <a:srgbClr val="FFFFFF"/>
                    </a:solidFill>
                    <a:latin typeface="+mj-lt"/>
                    <a:ea typeface="+mj-ea"/>
                    <a:cs typeface="+mj-cs"/>
                    <a:sym typeface="Source Sans Pro Regular"/>
                  </a:defRPr>
                </a:pPr>
                <a:endParaRPr/>
              </a:p>
            </p:txBody>
          </p:sp>
          <p:sp>
            <p:nvSpPr>
              <p:cNvPr id="852" name="Isosceles Triangle 58"/>
              <p:cNvSpPr/>
              <p:nvPr/>
            </p:nvSpPr>
            <p:spPr>
              <a:xfrm>
                <a:off x="75025" y="0"/>
                <a:ext cx="969953" cy="354991"/>
              </a:xfrm>
              <a:prstGeom prst="triangle">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a:defRPr sz="2100">
                    <a:solidFill>
                      <a:srgbClr val="FFFFFF"/>
                    </a:solidFill>
                    <a:latin typeface="+mj-lt"/>
                    <a:ea typeface="+mj-ea"/>
                    <a:cs typeface="+mj-cs"/>
                    <a:sym typeface="Source Sans Pro Regular"/>
                  </a:defRPr>
                </a:pPr>
                <a:endParaRPr/>
              </a:p>
            </p:txBody>
          </p:sp>
          <p:sp>
            <p:nvSpPr>
              <p:cNvPr id="853" name="Rectangle 59"/>
              <p:cNvSpPr/>
              <p:nvPr/>
            </p:nvSpPr>
            <p:spPr>
              <a:xfrm>
                <a:off x="481097" y="478478"/>
                <a:ext cx="147361" cy="289379"/>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a:defRPr sz="2100">
                    <a:solidFill>
                      <a:srgbClr val="FFFFFF"/>
                    </a:solidFill>
                    <a:latin typeface="+mj-lt"/>
                    <a:ea typeface="+mj-ea"/>
                    <a:cs typeface="+mj-cs"/>
                    <a:sym typeface="Source Sans Pro Regular"/>
                  </a:defRPr>
                </a:pPr>
                <a:endParaRPr/>
              </a:p>
            </p:txBody>
          </p:sp>
        </p:grpSp>
        <p:sp>
          <p:nvSpPr>
            <p:cNvPr id="855" name="Rectangle 61"/>
            <p:cNvSpPr/>
            <p:nvPr/>
          </p:nvSpPr>
          <p:spPr>
            <a:xfrm>
              <a:off x="617128" y="2043026"/>
              <a:ext cx="1659886" cy="630492"/>
            </a:xfrm>
            <a:prstGeom prst="rect">
              <a:avLst/>
            </a:prstGeom>
            <a:solidFill>
              <a:srgbClr val="FFFFFF"/>
            </a:solidFill>
            <a:ln w="12700" cap="flat">
              <a:solidFill>
                <a:srgbClr val="000000"/>
              </a:solidFill>
              <a:prstDash val="solid"/>
              <a:miter lim="800000"/>
            </a:ln>
            <a:effectLst/>
          </p:spPr>
          <p:txBody>
            <a:bodyPr wrap="square" lIns="45719" tIns="45719" rIns="45719" bIns="45719" numCol="1" anchor="ctr">
              <a:noAutofit/>
            </a:bodyPr>
            <a:lstStyle/>
            <a:p>
              <a:pPr algn="ctr">
                <a:defRPr sz="2100">
                  <a:solidFill>
                    <a:srgbClr val="FFFFFF"/>
                  </a:solidFill>
                  <a:latin typeface="+mj-lt"/>
                  <a:ea typeface="+mj-ea"/>
                  <a:cs typeface="+mj-cs"/>
                  <a:sym typeface="Source Sans Pro Regular"/>
                </a:defRPr>
              </a:pPr>
              <a:endParaRPr/>
            </a:p>
          </p:txBody>
        </p:sp>
        <p:grpSp>
          <p:nvGrpSpPr>
            <p:cNvPr id="858" name="Trapezoid 62"/>
            <p:cNvGrpSpPr/>
            <p:nvPr/>
          </p:nvGrpSpPr>
          <p:grpSpPr>
            <a:xfrm>
              <a:off x="429031" y="1579531"/>
              <a:ext cx="1999746" cy="599441"/>
              <a:chOff x="0" y="0"/>
              <a:chExt cx="1999744" cy="599440"/>
            </a:xfrm>
          </p:grpSpPr>
          <p:sp>
            <p:nvSpPr>
              <p:cNvPr id="856" name="Shape"/>
              <p:cNvSpPr/>
              <p:nvPr/>
            </p:nvSpPr>
            <p:spPr>
              <a:xfrm>
                <a:off x="0" y="29003"/>
                <a:ext cx="1999745" cy="49104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3324" y="0"/>
                    </a:lnTo>
                    <a:lnTo>
                      <a:pt x="18276" y="0"/>
                    </a:lnTo>
                    <a:lnTo>
                      <a:pt x="21600" y="21600"/>
                    </a:lnTo>
                    <a:close/>
                  </a:path>
                </a:pathLst>
              </a:custGeom>
              <a:solidFill>
                <a:srgbClr val="808080"/>
              </a:solidFill>
              <a:ln w="12700" cap="flat">
                <a:solidFill>
                  <a:srgbClr val="000000"/>
                </a:solidFill>
                <a:prstDash val="solid"/>
                <a:miter lim="800000"/>
              </a:ln>
              <a:effectLst/>
            </p:spPr>
            <p:txBody>
              <a:bodyPr wrap="square" lIns="45719" tIns="45719" rIns="45719" bIns="45719" numCol="1" anchor="ctr">
                <a:noAutofit/>
              </a:bodyPr>
              <a:lstStyle/>
              <a:p>
                <a:pPr algn="ctr"/>
                <a:endParaRPr/>
              </a:p>
            </p:txBody>
          </p:sp>
          <p:sp>
            <p:nvSpPr>
              <p:cNvPr id="857" name="Response Headquarters"/>
              <p:cNvSpPr txBox="1"/>
              <p:nvPr/>
            </p:nvSpPr>
            <p:spPr>
              <a:xfrm>
                <a:off x="257258" y="0"/>
                <a:ext cx="1485229" cy="599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600">
                    <a:solidFill>
                      <a:srgbClr val="FFFFFF"/>
                    </a:solidFill>
                    <a:latin typeface="+mj-lt"/>
                    <a:ea typeface="+mj-ea"/>
                    <a:cs typeface="+mj-cs"/>
                    <a:sym typeface="Source Sans Pro Regular"/>
                  </a:defRPr>
                </a:lvl1pPr>
              </a:lstStyle>
              <a:p>
                <a:r>
                  <a:t>Response Headquarters</a:t>
                </a:r>
              </a:p>
            </p:txBody>
          </p:sp>
        </p:grpSp>
        <p:sp>
          <p:nvSpPr>
            <p:cNvPr id="859" name="Rectangle 63"/>
            <p:cNvSpPr/>
            <p:nvPr/>
          </p:nvSpPr>
          <p:spPr>
            <a:xfrm>
              <a:off x="1212238" y="2254734"/>
              <a:ext cx="211666" cy="416930"/>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a:defRPr sz="2100">
                  <a:solidFill>
                    <a:srgbClr val="FFFFFF"/>
                  </a:solidFill>
                  <a:latin typeface="+mj-lt"/>
                  <a:ea typeface="+mj-ea"/>
                  <a:cs typeface="+mj-cs"/>
                  <a:sym typeface="Source Sans Pro Regular"/>
                </a:defRPr>
              </a:pPr>
              <a:endParaRPr/>
            </a:p>
          </p:txBody>
        </p:sp>
        <p:sp>
          <p:nvSpPr>
            <p:cNvPr id="860" name="Rectangle 64"/>
            <p:cNvSpPr/>
            <p:nvPr/>
          </p:nvSpPr>
          <p:spPr>
            <a:xfrm>
              <a:off x="1464636" y="2254734"/>
              <a:ext cx="219702" cy="415694"/>
            </a:xfrm>
            <a:prstGeom prst="rect">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a:defRPr sz="2100">
                  <a:solidFill>
                    <a:srgbClr val="FFFFFF"/>
                  </a:solidFill>
                  <a:latin typeface="+mj-lt"/>
                  <a:ea typeface="+mj-ea"/>
                  <a:cs typeface="+mj-cs"/>
                  <a:sym typeface="Source Sans Pro Regular"/>
                </a:defRPr>
              </a:pPr>
              <a:endParaRPr/>
            </a:p>
          </p:txBody>
        </p:sp>
        <p:grpSp>
          <p:nvGrpSpPr>
            <p:cNvPr id="863" name="Picture 65"/>
            <p:cNvGrpSpPr/>
            <p:nvPr/>
          </p:nvGrpSpPr>
          <p:grpSpPr>
            <a:xfrm>
              <a:off x="2960168" y="2695955"/>
              <a:ext cx="203690" cy="547826"/>
              <a:chOff x="0" y="0"/>
              <a:chExt cx="203688" cy="547824"/>
            </a:xfrm>
          </p:grpSpPr>
          <p:sp>
            <p:nvSpPr>
              <p:cNvPr id="861" name="Rectangle"/>
              <p:cNvSpPr/>
              <p:nvPr/>
            </p:nvSpPr>
            <p:spPr>
              <a:xfrm>
                <a:off x="0" y="0"/>
                <a:ext cx="203689" cy="547825"/>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862" name="image57.tif" descr="image57.tif"/>
              <p:cNvPicPr>
                <a:picLocks noChangeAspect="1"/>
              </p:cNvPicPr>
              <p:nvPr/>
            </p:nvPicPr>
            <p:blipFill>
              <a:blip r:embed="rId2"/>
              <a:stretch>
                <a:fillRect/>
              </a:stretch>
            </p:blipFill>
            <p:spPr>
              <a:xfrm>
                <a:off x="0" y="0"/>
                <a:ext cx="203689" cy="547825"/>
              </a:xfrm>
              <a:prstGeom prst="rect">
                <a:avLst/>
              </a:prstGeom>
              <a:ln w="12700" cap="flat">
                <a:noFill/>
                <a:miter lim="400000"/>
              </a:ln>
              <a:effectLst/>
            </p:spPr>
          </p:pic>
        </p:grpSp>
        <p:grpSp>
          <p:nvGrpSpPr>
            <p:cNvPr id="866" name="Picture 66"/>
            <p:cNvGrpSpPr/>
            <p:nvPr/>
          </p:nvGrpSpPr>
          <p:grpSpPr>
            <a:xfrm>
              <a:off x="3433640" y="2695955"/>
              <a:ext cx="203690" cy="547826"/>
              <a:chOff x="0" y="0"/>
              <a:chExt cx="203688" cy="547824"/>
            </a:xfrm>
          </p:grpSpPr>
          <p:sp>
            <p:nvSpPr>
              <p:cNvPr id="864" name="Rectangle"/>
              <p:cNvSpPr/>
              <p:nvPr/>
            </p:nvSpPr>
            <p:spPr>
              <a:xfrm>
                <a:off x="0" y="0"/>
                <a:ext cx="203689" cy="547825"/>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865" name="image57.tif" descr="image57.tif"/>
              <p:cNvPicPr>
                <a:picLocks noChangeAspect="1"/>
              </p:cNvPicPr>
              <p:nvPr/>
            </p:nvPicPr>
            <p:blipFill>
              <a:blip r:embed="rId3"/>
              <a:stretch>
                <a:fillRect/>
              </a:stretch>
            </p:blipFill>
            <p:spPr>
              <a:xfrm>
                <a:off x="0" y="0"/>
                <a:ext cx="203689" cy="547825"/>
              </a:xfrm>
              <a:prstGeom prst="rect">
                <a:avLst/>
              </a:prstGeom>
              <a:ln w="12700" cap="flat">
                <a:noFill/>
                <a:miter lim="400000"/>
              </a:ln>
              <a:effectLst/>
            </p:spPr>
          </p:pic>
        </p:grpSp>
        <p:grpSp>
          <p:nvGrpSpPr>
            <p:cNvPr id="869" name="Picture 67"/>
            <p:cNvGrpSpPr/>
            <p:nvPr/>
          </p:nvGrpSpPr>
          <p:grpSpPr>
            <a:xfrm>
              <a:off x="3907110" y="2695955"/>
              <a:ext cx="203690" cy="547826"/>
              <a:chOff x="0" y="0"/>
              <a:chExt cx="203688" cy="547824"/>
            </a:xfrm>
          </p:grpSpPr>
          <p:sp>
            <p:nvSpPr>
              <p:cNvPr id="867" name="Rectangle"/>
              <p:cNvSpPr/>
              <p:nvPr/>
            </p:nvSpPr>
            <p:spPr>
              <a:xfrm>
                <a:off x="0" y="0"/>
                <a:ext cx="203689" cy="547825"/>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868" name="image57.tif" descr="image57.tif"/>
              <p:cNvPicPr>
                <a:picLocks noChangeAspect="1"/>
              </p:cNvPicPr>
              <p:nvPr/>
            </p:nvPicPr>
            <p:blipFill>
              <a:blip r:embed="rId4"/>
              <a:stretch>
                <a:fillRect/>
              </a:stretch>
            </p:blipFill>
            <p:spPr>
              <a:xfrm>
                <a:off x="0" y="0"/>
                <a:ext cx="203689" cy="547825"/>
              </a:xfrm>
              <a:prstGeom prst="rect">
                <a:avLst/>
              </a:prstGeom>
              <a:ln w="12700" cap="flat">
                <a:noFill/>
                <a:miter lim="400000"/>
              </a:ln>
              <a:effectLst/>
            </p:spPr>
          </p:pic>
        </p:grpSp>
        <p:sp>
          <p:nvSpPr>
            <p:cNvPr id="870" name="TextBox 68"/>
            <p:cNvSpPr txBox="1"/>
            <p:nvPr/>
          </p:nvSpPr>
          <p:spPr>
            <a:xfrm>
              <a:off x="4751909" y="3130369"/>
              <a:ext cx="1843001" cy="573634"/>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lgn="ctr">
                <a:lnSpc>
                  <a:spcPts val="1200"/>
                </a:lnSpc>
                <a:defRPr sz="1600">
                  <a:latin typeface="+mj-lt"/>
                  <a:ea typeface="+mj-ea"/>
                  <a:cs typeface="+mj-cs"/>
                  <a:sym typeface="Source Sans Pro Regular"/>
                </a:defRPr>
              </a:pPr>
              <a:r>
                <a:t>RRT Management </a:t>
              </a:r>
            </a:p>
            <a:p>
              <a:pPr algn="ctr">
                <a:lnSpc>
                  <a:spcPts val="1200"/>
                </a:lnSpc>
                <a:defRPr sz="1600">
                  <a:latin typeface="+mj-lt"/>
                  <a:ea typeface="+mj-ea"/>
                  <a:cs typeface="+mj-cs"/>
                  <a:sym typeface="Source Sans Pro Regular"/>
                </a:defRPr>
              </a:pPr>
              <a:endParaRPr/>
            </a:p>
            <a:p>
              <a:pPr algn="ctr">
                <a:lnSpc>
                  <a:spcPts val="1200"/>
                </a:lnSpc>
                <a:defRPr sz="1600">
                  <a:latin typeface="+mj-lt"/>
                  <a:ea typeface="+mj-ea"/>
                  <a:cs typeface="+mj-cs"/>
                  <a:sym typeface="Source Sans Pro Regular"/>
                </a:defRPr>
              </a:pPr>
              <a:r>
                <a:t>&amp; Coordination</a:t>
              </a:r>
            </a:p>
          </p:txBody>
        </p:sp>
        <p:sp>
          <p:nvSpPr>
            <p:cNvPr id="871" name="TextBox 69"/>
            <p:cNvSpPr txBox="1"/>
            <p:nvPr/>
          </p:nvSpPr>
          <p:spPr>
            <a:xfrm>
              <a:off x="5608543" y="1059726"/>
              <a:ext cx="4338765" cy="38471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p>
              <a:pPr algn="ctr">
                <a:defRPr sz="1900">
                  <a:latin typeface="+mj-lt"/>
                  <a:ea typeface="+mj-ea"/>
                  <a:cs typeface="+mj-cs"/>
                  <a:sym typeface="Source Sans Pro Regular"/>
                </a:defRPr>
              </a:pPr>
              <a:r>
                <a:rPr dirty="0"/>
                <a:t>Deployed RRT members</a:t>
              </a:r>
              <a:r>
                <a:rPr lang="hu-HU" dirty="0"/>
                <a:t> </a:t>
              </a:r>
              <a:r>
                <a:rPr dirty="0"/>
                <a:t>in the field</a:t>
              </a:r>
            </a:p>
          </p:txBody>
        </p:sp>
        <p:grpSp>
          <p:nvGrpSpPr>
            <p:cNvPr id="874" name="Picture 70"/>
            <p:cNvGrpSpPr/>
            <p:nvPr/>
          </p:nvGrpSpPr>
          <p:grpSpPr>
            <a:xfrm>
              <a:off x="6706127" y="3904592"/>
              <a:ext cx="203690" cy="547825"/>
              <a:chOff x="0" y="0"/>
              <a:chExt cx="203688" cy="547824"/>
            </a:xfrm>
          </p:grpSpPr>
          <p:sp>
            <p:nvSpPr>
              <p:cNvPr id="872" name="Rectangle"/>
              <p:cNvSpPr/>
              <p:nvPr/>
            </p:nvSpPr>
            <p:spPr>
              <a:xfrm>
                <a:off x="0" y="0"/>
                <a:ext cx="203689" cy="547825"/>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873" name="image57.png" descr="image57.png"/>
              <p:cNvPicPr>
                <a:picLocks noChangeAspect="1"/>
              </p:cNvPicPr>
              <p:nvPr/>
            </p:nvPicPr>
            <p:blipFill>
              <a:blip r:embed="rId5"/>
              <a:stretch>
                <a:fillRect/>
              </a:stretch>
            </p:blipFill>
            <p:spPr>
              <a:xfrm>
                <a:off x="0" y="0"/>
                <a:ext cx="203689" cy="547825"/>
              </a:xfrm>
              <a:prstGeom prst="rect">
                <a:avLst/>
              </a:prstGeom>
              <a:ln w="12700" cap="flat">
                <a:noFill/>
                <a:miter lim="400000"/>
              </a:ln>
              <a:effectLst/>
            </p:spPr>
          </p:pic>
        </p:grpSp>
        <p:grpSp>
          <p:nvGrpSpPr>
            <p:cNvPr id="877" name="Picture 71"/>
            <p:cNvGrpSpPr/>
            <p:nvPr/>
          </p:nvGrpSpPr>
          <p:grpSpPr>
            <a:xfrm>
              <a:off x="6943048" y="3071207"/>
              <a:ext cx="203690" cy="547825"/>
              <a:chOff x="0" y="0"/>
              <a:chExt cx="203688" cy="547824"/>
            </a:xfrm>
          </p:grpSpPr>
          <p:sp>
            <p:nvSpPr>
              <p:cNvPr id="875" name="Rectangle"/>
              <p:cNvSpPr/>
              <p:nvPr/>
            </p:nvSpPr>
            <p:spPr>
              <a:xfrm>
                <a:off x="0" y="0"/>
                <a:ext cx="203689" cy="547825"/>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876" name="image57.tif" descr="image57.tif"/>
              <p:cNvPicPr>
                <a:picLocks noChangeAspect="1"/>
              </p:cNvPicPr>
              <p:nvPr/>
            </p:nvPicPr>
            <p:blipFill>
              <a:blip r:embed="rId6"/>
              <a:stretch>
                <a:fillRect/>
              </a:stretch>
            </p:blipFill>
            <p:spPr>
              <a:xfrm>
                <a:off x="0" y="0"/>
                <a:ext cx="203689" cy="547825"/>
              </a:xfrm>
              <a:prstGeom prst="rect">
                <a:avLst/>
              </a:prstGeom>
              <a:ln w="12700" cap="flat">
                <a:noFill/>
                <a:miter lim="400000"/>
              </a:ln>
              <a:effectLst/>
            </p:spPr>
          </p:pic>
        </p:grpSp>
        <p:grpSp>
          <p:nvGrpSpPr>
            <p:cNvPr id="880" name="Picture 72"/>
            <p:cNvGrpSpPr/>
            <p:nvPr/>
          </p:nvGrpSpPr>
          <p:grpSpPr>
            <a:xfrm>
              <a:off x="7315863" y="3903579"/>
              <a:ext cx="203690" cy="547826"/>
              <a:chOff x="0" y="0"/>
              <a:chExt cx="203688" cy="547824"/>
            </a:xfrm>
          </p:grpSpPr>
          <p:sp>
            <p:nvSpPr>
              <p:cNvPr id="878" name="Rectangle"/>
              <p:cNvSpPr/>
              <p:nvPr/>
            </p:nvSpPr>
            <p:spPr>
              <a:xfrm>
                <a:off x="0" y="0"/>
                <a:ext cx="203689" cy="547825"/>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879" name="image57.tif" descr="image57.tif"/>
              <p:cNvPicPr>
                <a:picLocks noChangeAspect="1"/>
              </p:cNvPicPr>
              <p:nvPr/>
            </p:nvPicPr>
            <p:blipFill>
              <a:blip r:embed="rId2"/>
              <a:stretch>
                <a:fillRect/>
              </a:stretch>
            </p:blipFill>
            <p:spPr>
              <a:xfrm>
                <a:off x="0" y="0"/>
                <a:ext cx="203689" cy="547825"/>
              </a:xfrm>
              <a:prstGeom prst="rect">
                <a:avLst/>
              </a:prstGeom>
              <a:ln w="12700" cap="flat">
                <a:noFill/>
                <a:miter lim="400000"/>
              </a:ln>
              <a:effectLst/>
            </p:spPr>
          </p:pic>
        </p:grpSp>
        <p:sp>
          <p:nvSpPr>
            <p:cNvPr id="881" name="TextBox 73"/>
            <p:cNvSpPr txBox="1"/>
            <p:nvPr/>
          </p:nvSpPr>
          <p:spPr>
            <a:xfrm>
              <a:off x="3585505" y="3743998"/>
              <a:ext cx="1261217" cy="345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sz="1600">
                  <a:latin typeface="+mj-lt"/>
                  <a:ea typeface="+mj-ea"/>
                  <a:cs typeface="+mj-cs"/>
                  <a:sym typeface="Source Sans Pro Regular"/>
                </a:defRPr>
              </a:lvl1pPr>
            </a:lstStyle>
            <a:p>
              <a:r>
                <a:t>RRT Manager</a:t>
              </a:r>
            </a:p>
          </p:txBody>
        </p:sp>
        <p:sp>
          <p:nvSpPr>
            <p:cNvPr id="882" name="TextBox 74"/>
            <p:cNvSpPr txBox="1"/>
            <p:nvPr/>
          </p:nvSpPr>
          <p:spPr>
            <a:xfrm>
              <a:off x="337427" y="1102695"/>
              <a:ext cx="4009218" cy="3962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sz="1900">
                  <a:latin typeface="+mj-lt"/>
                  <a:ea typeface="+mj-ea"/>
                  <a:cs typeface="+mj-cs"/>
                  <a:sym typeface="Source Sans Pro Regular"/>
                </a:defRPr>
              </a:lvl1pPr>
            </a:lstStyle>
            <a:p>
              <a:r>
                <a:t>Emergency Coordination Unit</a:t>
              </a:r>
            </a:p>
          </p:txBody>
        </p:sp>
        <p:grpSp>
          <p:nvGrpSpPr>
            <p:cNvPr id="885" name="Picture 75"/>
            <p:cNvGrpSpPr/>
            <p:nvPr/>
          </p:nvGrpSpPr>
          <p:grpSpPr>
            <a:xfrm>
              <a:off x="2486697" y="2695955"/>
              <a:ext cx="203690" cy="547826"/>
              <a:chOff x="0" y="0"/>
              <a:chExt cx="203688" cy="547824"/>
            </a:xfrm>
          </p:grpSpPr>
          <p:sp>
            <p:nvSpPr>
              <p:cNvPr id="883" name="Rectangle"/>
              <p:cNvSpPr/>
              <p:nvPr/>
            </p:nvSpPr>
            <p:spPr>
              <a:xfrm>
                <a:off x="0" y="0"/>
                <a:ext cx="203689" cy="547825"/>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884" name="image57.tif" descr="image57.tif"/>
              <p:cNvPicPr>
                <a:picLocks noChangeAspect="1"/>
              </p:cNvPicPr>
              <p:nvPr/>
            </p:nvPicPr>
            <p:blipFill>
              <a:blip r:embed="rId7"/>
              <a:stretch>
                <a:fillRect/>
              </a:stretch>
            </p:blipFill>
            <p:spPr>
              <a:xfrm>
                <a:off x="0" y="0"/>
                <a:ext cx="203689" cy="547825"/>
              </a:xfrm>
              <a:prstGeom prst="rect">
                <a:avLst/>
              </a:prstGeom>
              <a:ln w="12700" cap="flat">
                <a:noFill/>
                <a:miter lim="400000"/>
              </a:ln>
              <a:effectLst/>
            </p:spPr>
          </p:pic>
        </p:grpSp>
        <p:grpSp>
          <p:nvGrpSpPr>
            <p:cNvPr id="888" name="Picture 76"/>
            <p:cNvGrpSpPr/>
            <p:nvPr/>
          </p:nvGrpSpPr>
          <p:grpSpPr>
            <a:xfrm>
              <a:off x="3218402" y="1715640"/>
              <a:ext cx="203689" cy="547826"/>
              <a:chOff x="0" y="0"/>
              <a:chExt cx="203688" cy="547824"/>
            </a:xfrm>
          </p:grpSpPr>
          <p:sp>
            <p:nvSpPr>
              <p:cNvPr id="886" name="Rectangle"/>
              <p:cNvSpPr/>
              <p:nvPr/>
            </p:nvSpPr>
            <p:spPr>
              <a:xfrm>
                <a:off x="0" y="0"/>
                <a:ext cx="203689" cy="547825"/>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887" name="image57.tif" descr="image57.tif"/>
              <p:cNvPicPr>
                <a:picLocks noChangeAspect="1"/>
              </p:cNvPicPr>
              <p:nvPr/>
            </p:nvPicPr>
            <p:blipFill>
              <a:blip r:embed="rId6"/>
              <a:stretch>
                <a:fillRect/>
              </a:stretch>
            </p:blipFill>
            <p:spPr>
              <a:xfrm>
                <a:off x="0" y="0"/>
                <a:ext cx="203689" cy="547825"/>
              </a:xfrm>
              <a:prstGeom prst="rect">
                <a:avLst/>
              </a:prstGeom>
              <a:ln w="12700" cap="flat">
                <a:noFill/>
                <a:miter lim="400000"/>
              </a:ln>
              <a:effectLst/>
            </p:spPr>
          </p:pic>
        </p:grpSp>
        <p:grpSp>
          <p:nvGrpSpPr>
            <p:cNvPr id="891" name="Picture 77"/>
            <p:cNvGrpSpPr/>
            <p:nvPr/>
          </p:nvGrpSpPr>
          <p:grpSpPr>
            <a:xfrm>
              <a:off x="4232335" y="3274076"/>
              <a:ext cx="203690" cy="547826"/>
              <a:chOff x="0" y="0"/>
              <a:chExt cx="203688" cy="547824"/>
            </a:xfrm>
          </p:grpSpPr>
          <p:sp>
            <p:nvSpPr>
              <p:cNvPr id="889" name="Rectangle"/>
              <p:cNvSpPr/>
              <p:nvPr/>
            </p:nvSpPr>
            <p:spPr>
              <a:xfrm>
                <a:off x="0" y="0"/>
                <a:ext cx="203689" cy="547825"/>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890" name="image57.tif" descr="image57.tif"/>
              <p:cNvPicPr>
                <a:picLocks noChangeAspect="1"/>
              </p:cNvPicPr>
              <p:nvPr/>
            </p:nvPicPr>
            <p:blipFill>
              <a:blip r:embed="rId6"/>
              <a:stretch>
                <a:fillRect/>
              </a:stretch>
            </p:blipFill>
            <p:spPr>
              <a:xfrm>
                <a:off x="0" y="0"/>
                <a:ext cx="203689" cy="547825"/>
              </a:xfrm>
              <a:prstGeom prst="rect">
                <a:avLst/>
              </a:prstGeom>
              <a:ln w="12700" cap="flat">
                <a:noFill/>
                <a:miter lim="400000"/>
              </a:ln>
              <a:effectLst/>
            </p:spPr>
          </p:pic>
        </p:grpSp>
        <p:sp>
          <p:nvSpPr>
            <p:cNvPr id="892" name="Straight Arrow Connector 78"/>
            <p:cNvSpPr/>
            <p:nvPr/>
          </p:nvSpPr>
          <p:spPr>
            <a:xfrm>
              <a:off x="4696906" y="3369978"/>
              <a:ext cx="1960518" cy="7536"/>
            </a:xfrm>
            <a:prstGeom prst="line">
              <a:avLst/>
            </a:prstGeom>
            <a:noFill/>
            <a:ln w="38100" cap="flat">
              <a:solidFill>
                <a:srgbClr val="000000"/>
              </a:solidFill>
              <a:prstDash val="solid"/>
              <a:miter lim="800000"/>
              <a:headEnd type="triangle" w="med" len="med"/>
              <a:tailEnd type="triangle" w="med" len="med"/>
            </a:ln>
            <a:effectLst/>
          </p:spPr>
          <p:txBody>
            <a:bodyPr wrap="square" lIns="45719" tIns="45719" rIns="45719" bIns="45719" numCol="1" anchor="t">
              <a:noAutofit/>
            </a:bodyPr>
            <a:lstStyle/>
            <a:p>
              <a:endParaRPr/>
            </a:p>
          </p:txBody>
        </p:sp>
        <p:sp>
          <p:nvSpPr>
            <p:cNvPr id="893" name="Elbow Connector 83"/>
            <p:cNvSpPr/>
            <p:nvPr/>
          </p:nvSpPr>
          <p:spPr>
            <a:xfrm rot="16200000" flipH="1">
              <a:off x="3978604" y="3294260"/>
              <a:ext cx="280661" cy="22680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path>
              </a:pathLst>
            </a:custGeom>
            <a:noFill/>
            <a:ln w="6350" cap="flat">
              <a:solidFill>
                <a:srgbClr val="000000"/>
              </a:solidFill>
              <a:prstDash val="solid"/>
              <a:miter lim="800000"/>
            </a:ln>
            <a:effectLst/>
          </p:spPr>
          <p:txBody>
            <a:bodyPr wrap="square" lIns="45719" tIns="45719" rIns="45719" bIns="45719" numCol="1" anchor="ctr">
              <a:noAutofit/>
            </a:bodyPr>
            <a:lstStyle/>
            <a:p>
              <a:endParaRPr/>
            </a:p>
          </p:txBody>
        </p:sp>
        <p:sp>
          <p:nvSpPr>
            <p:cNvPr id="894" name="Elbow Connector 84"/>
            <p:cNvSpPr/>
            <p:nvPr/>
          </p:nvSpPr>
          <p:spPr>
            <a:xfrm rot="5400000">
              <a:off x="6783654" y="3643350"/>
              <a:ext cx="285561" cy="2369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noFill/>
            <a:ln w="6350" cap="flat">
              <a:solidFill>
                <a:srgbClr val="000000"/>
              </a:solidFill>
              <a:prstDash val="solid"/>
              <a:miter lim="800000"/>
            </a:ln>
            <a:effectLst/>
          </p:spPr>
          <p:txBody>
            <a:bodyPr wrap="square" lIns="45719" tIns="45719" rIns="45719" bIns="45719" numCol="1" anchor="ctr">
              <a:noAutofit/>
            </a:bodyPr>
            <a:lstStyle/>
            <a:p>
              <a:endParaRPr/>
            </a:p>
          </p:txBody>
        </p:sp>
        <p:sp>
          <p:nvSpPr>
            <p:cNvPr id="895" name="Elbow Connector 85"/>
            <p:cNvSpPr/>
            <p:nvPr/>
          </p:nvSpPr>
          <p:spPr>
            <a:xfrm rot="16200000" flipH="1">
              <a:off x="7089026" y="3574899"/>
              <a:ext cx="284549" cy="37281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noFill/>
            <a:ln w="6350" cap="flat">
              <a:solidFill>
                <a:srgbClr val="000000"/>
              </a:solidFill>
              <a:prstDash val="solid"/>
              <a:miter lim="800000"/>
            </a:ln>
            <a:effectLst/>
          </p:spPr>
          <p:txBody>
            <a:bodyPr wrap="square" lIns="45719" tIns="45719" rIns="45719" bIns="45719" numCol="1" anchor="ctr">
              <a:noAutofit/>
            </a:bodyPr>
            <a:lstStyle/>
            <a:p>
              <a:endParaRPr/>
            </a:p>
          </p:txBody>
        </p:sp>
        <p:sp>
          <p:nvSpPr>
            <p:cNvPr id="896" name="TextBox 86"/>
            <p:cNvSpPr txBox="1"/>
            <p:nvPr/>
          </p:nvSpPr>
          <p:spPr>
            <a:xfrm>
              <a:off x="7113861" y="3087344"/>
              <a:ext cx="970328" cy="5994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t">
              <a:spAutoFit/>
            </a:bodyPr>
            <a:lstStyle>
              <a:lvl1pPr algn="ctr">
                <a:defRPr sz="1600">
                  <a:latin typeface="+mj-lt"/>
                  <a:ea typeface="+mj-ea"/>
                  <a:cs typeface="+mj-cs"/>
                  <a:sym typeface="Source Sans Pro Regular"/>
                </a:defRPr>
              </a:lvl1pPr>
            </a:lstStyle>
            <a:p>
              <a:r>
                <a:t>RRT Team Leader</a:t>
              </a:r>
            </a:p>
          </p:txBody>
        </p:sp>
        <p:grpSp>
          <p:nvGrpSpPr>
            <p:cNvPr id="899" name="Picture 87"/>
            <p:cNvGrpSpPr/>
            <p:nvPr/>
          </p:nvGrpSpPr>
          <p:grpSpPr>
            <a:xfrm>
              <a:off x="7991450" y="3900871"/>
              <a:ext cx="203690" cy="547826"/>
              <a:chOff x="0" y="0"/>
              <a:chExt cx="203688" cy="547824"/>
            </a:xfrm>
          </p:grpSpPr>
          <p:sp>
            <p:nvSpPr>
              <p:cNvPr id="897" name="Rectangle"/>
              <p:cNvSpPr/>
              <p:nvPr/>
            </p:nvSpPr>
            <p:spPr>
              <a:xfrm>
                <a:off x="0" y="0"/>
                <a:ext cx="203689" cy="547825"/>
              </a:xfrm>
              <a:prstGeom prst="rect">
                <a:avLst/>
              </a:prstGeom>
              <a:solidFill>
                <a:srgbClr val="FFFFFF"/>
              </a:solidFill>
              <a:ln w="12700" cap="flat">
                <a:noFill/>
                <a:miter lim="400000"/>
              </a:ln>
              <a:effectLst/>
            </p:spPr>
            <p:txBody>
              <a:bodyPr wrap="square" lIns="45719" tIns="45719" rIns="45719" bIns="45719" numCol="1" anchor="ctr">
                <a:noAutofit/>
              </a:bodyPr>
              <a:lstStyle/>
              <a:p>
                <a:endParaRPr/>
              </a:p>
            </p:txBody>
          </p:sp>
          <p:pic>
            <p:nvPicPr>
              <p:cNvPr id="898" name="image57.tif" descr="image57.tif"/>
              <p:cNvPicPr>
                <a:picLocks noChangeAspect="1"/>
              </p:cNvPicPr>
              <p:nvPr/>
            </p:nvPicPr>
            <p:blipFill>
              <a:blip r:embed="rId3"/>
              <a:stretch>
                <a:fillRect/>
              </a:stretch>
            </p:blipFill>
            <p:spPr>
              <a:xfrm>
                <a:off x="0" y="0"/>
                <a:ext cx="203689" cy="547825"/>
              </a:xfrm>
              <a:prstGeom prst="rect">
                <a:avLst/>
              </a:prstGeom>
              <a:ln w="12700" cap="flat">
                <a:noFill/>
                <a:miter lim="400000"/>
              </a:ln>
              <a:effectLst/>
            </p:spPr>
          </p:pic>
        </p:grpSp>
        <p:sp>
          <p:nvSpPr>
            <p:cNvPr id="900" name="Elbow Connector 88"/>
            <p:cNvSpPr/>
            <p:nvPr/>
          </p:nvSpPr>
          <p:spPr>
            <a:xfrm rot="16200000" flipH="1">
              <a:off x="7428175" y="3235751"/>
              <a:ext cx="281841" cy="10484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noFill/>
            <a:ln w="6350" cap="flat">
              <a:solidFill>
                <a:srgbClr val="000000"/>
              </a:solidFill>
              <a:prstDash val="solid"/>
              <a:miter lim="800000"/>
            </a:ln>
            <a:effectLst/>
          </p:spPr>
          <p:txBody>
            <a:bodyPr wrap="square" lIns="45719" tIns="45719" rIns="45719" bIns="45719" numCol="1" anchor="ctr">
              <a:noAutofit/>
            </a:bodyPr>
            <a:lstStyle/>
            <a:p>
              <a:endParaRPr/>
            </a:p>
          </p:txBody>
        </p:sp>
        <p:sp>
          <p:nvSpPr>
            <p:cNvPr id="901" name="Straight Connector 46"/>
            <p:cNvSpPr/>
            <p:nvPr/>
          </p:nvSpPr>
          <p:spPr>
            <a:xfrm>
              <a:off x="3321516" y="2264172"/>
              <a:ext cx="1" cy="200704"/>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a:p>
          </p:txBody>
        </p:sp>
        <p:sp>
          <p:nvSpPr>
            <p:cNvPr id="902" name="Straight Connector 89"/>
            <p:cNvSpPr/>
            <p:nvPr/>
          </p:nvSpPr>
          <p:spPr>
            <a:xfrm>
              <a:off x="2592074" y="2462580"/>
              <a:ext cx="1416881" cy="1"/>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a:p>
          </p:txBody>
        </p:sp>
        <p:sp>
          <p:nvSpPr>
            <p:cNvPr id="903" name="Straight Connector 90"/>
            <p:cNvSpPr/>
            <p:nvPr/>
          </p:nvSpPr>
          <p:spPr>
            <a:xfrm>
              <a:off x="2593344" y="2469723"/>
              <a:ext cx="1" cy="200704"/>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a:p>
          </p:txBody>
        </p:sp>
        <p:sp>
          <p:nvSpPr>
            <p:cNvPr id="904" name="Straight Connector 91"/>
            <p:cNvSpPr/>
            <p:nvPr/>
          </p:nvSpPr>
          <p:spPr>
            <a:xfrm>
              <a:off x="4011176" y="2469723"/>
              <a:ext cx="1" cy="200704"/>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a:p>
          </p:txBody>
        </p:sp>
        <p:sp>
          <p:nvSpPr>
            <p:cNvPr id="905" name="Straight Connector 92"/>
            <p:cNvSpPr/>
            <p:nvPr/>
          </p:nvSpPr>
          <p:spPr>
            <a:xfrm>
              <a:off x="3065954" y="2469723"/>
              <a:ext cx="1" cy="200704"/>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a:p>
          </p:txBody>
        </p:sp>
        <p:sp>
          <p:nvSpPr>
            <p:cNvPr id="906" name="Straight Connector 93"/>
            <p:cNvSpPr/>
            <p:nvPr/>
          </p:nvSpPr>
          <p:spPr>
            <a:xfrm>
              <a:off x="3538566" y="2469723"/>
              <a:ext cx="1" cy="200704"/>
            </a:xfrm>
            <a:prstGeom prst="line">
              <a:avLst/>
            </a:prstGeom>
            <a:noFill/>
            <a:ln w="12700" cap="flat">
              <a:solidFill>
                <a:srgbClr val="000000"/>
              </a:solidFill>
              <a:prstDash val="solid"/>
              <a:miter lim="800000"/>
            </a:ln>
            <a:effectLst/>
          </p:spPr>
          <p:txBody>
            <a:bodyPr wrap="square" lIns="45719" tIns="45719" rIns="45719" bIns="45719" numCol="1" anchor="t">
              <a:noAutofit/>
            </a:bodyPr>
            <a:lstStyle/>
            <a:p>
              <a:endParaRPr/>
            </a:p>
          </p:txBody>
        </p:sp>
        <p:grpSp>
          <p:nvGrpSpPr>
            <p:cNvPr id="909" name="Speech Bubble: Rectangle 2"/>
            <p:cNvGrpSpPr/>
            <p:nvPr/>
          </p:nvGrpSpPr>
          <p:grpSpPr>
            <a:xfrm>
              <a:off x="7945818" y="2500529"/>
              <a:ext cx="3171680" cy="2751563"/>
              <a:chOff x="0" y="0"/>
              <a:chExt cx="3171679" cy="2751562"/>
            </a:xfrm>
          </p:grpSpPr>
          <p:sp>
            <p:nvSpPr>
              <p:cNvPr id="907" name="Shape"/>
              <p:cNvSpPr/>
              <p:nvPr/>
            </p:nvSpPr>
            <p:spPr>
              <a:xfrm>
                <a:off x="0" y="0"/>
                <a:ext cx="3171680" cy="2751563"/>
              </a:xfrm>
              <a:custGeom>
                <a:avLst/>
                <a:gdLst/>
                <a:ahLst/>
                <a:cxnLst>
                  <a:cxn ang="0">
                    <a:pos x="wd2" y="hd2"/>
                  </a:cxn>
                  <a:cxn ang="5400000">
                    <a:pos x="wd2" y="hd2"/>
                  </a:cxn>
                  <a:cxn ang="10800000">
                    <a:pos x="wd2" y="hd2"/>
                  </a:cxn>
                  <a:cxn ang="16200000">
                    <a:pos x="wd2" y="hd2"/>
                  </a:cxn>
                </a:cxnLst>
                <a:rect l="0" t="0" r="r" b="b"/>
                <a:pathLst>
                  <a:path w="21600" h="21600" extrusionOk="0">
                    <a:moveTo>
                      <a:pt x="8498" y="0"/>
                    </a:moveTo>
                    <a:lnTo>
                      <a:pt x="21600" y="0"/>
                    </a:lnTo>
                    <a:lnTo>
                      <a:pt x="21600" y="21600"/>
                    </a:lnTo>
                    <a:lnTo>
                      <a:pt x="8498" y="21600"/>
                    </a:lnTo>
                    <a:lnTo>
                      <a:pt x="8498" y="9000"/>
                    </a:lnTo>
                    <a:lnTo>
                      <a:pt x="0" y="8016"/>
                    </a:lnTo>
                    <a:lnTo>
                      <a:pt x="8498" y="3600"/>
                    </a:lnTo>
                    <a:close/>
                  </a:path>
                </a:pathLst>
              </a:custGeom>
              <a:solidFill>
                <a:srgbClr val="00B0F0"/>
              </a:solidFill>
              <a:ln w="12700" cap="flat">
                <a:noFill/>
                <a:miter lim="400000"/>
              </a:ln>
              <a:effectLst/>
            </p:spPr>
            <p:txBody>
              <a:bodyPr wrap="square" lIns="45719" tIns="45719" rIns="45719" bIns="45719" numCol="1" anchor="ctr">
                <a:noAutofit/>
              </a:bodyPr>
              <a:lstStyle/>
              <a:p>
                <a:pPr algn="ctr">
                  <a:defRPr sz="1400">
                    <a:solidFill>
                      <a:srgbClr val="FFFFFF"/>
                    </a:solidFill>
                    <a:latin typeface="+mj-lt"/>
                    <a:ea typeface="+mj-ea"/>
                    <a:cs typeface="+mj-cs"/>
                    <a:sym typeface="Source Sans Pro Regular"/>
                  </a:defRPr>
                </a:pPr>
                <a:endParaRPr/>
              </a:p>
            </p:txBody>
          </p:sp>
          <p:sp>
            <p:nvSpPr>
              <p:cNvPr id="908" name="The RRT team leader is responsible for RRT coordination in the field; s/he  coordinates closely with the RRT Manager and is generally the focal point for contact with the team."/>
              <p:cNvSpPr txBox="1"/>
              <p:nvPr/>
            </p:nvSpPr>
            <p:spPr>
              <a:xfrm>
                <a:off x="1293560" y="301361"/>
                <a:ext cx="1832400" cy="21488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lgn="ctr">
                  <a:defRPr sz="1400">
                    <a:solidFill>
                      <a:srgbClr val="FFFFFF"/>
                    </a:solidFill>
                    <a:latin typeface="+mj-lt"/>
                    <a:ea typeface="+mj-ea"/>
                    <a:cs typeface="+mj-cs"/>
                    <a:sym typeface="Source Sans Pro Regular"/>
                  </a:defRPr>
                </a:pPr>
                <a:r>
                  <a:t>The RRT team leader is responsible for RRT coordination </a:t>
                </a:r>
                <a:r>
                  <a:rPr>
                    <a:solidFill>
                      <a:srgbClr val="C00000"/>
                    </a:solidFill>
                  </a:rPr>
                  <a:t>in the field; </a:t>
                </a:r>
                <a:r>
                  <a:t>s/he  coordinates closely with the RRT Manager and is generally the focal point for contact with the team. </a:t>
                </a:r>
              </a:p>
            </p:txBody>
          </p:sp>
        </p:grpSp>
        <p:grpSp>
          <p:nvGrpSpPr>
            <p:cNvPr id="912" name="Speech Bubble: Rectangle 3"/>
            <p:cNvGrpSpPr/>
            <p:nvPr/>
          </p:nvGrpSpPr>
          <p:grpSpPr>
            <a:xfrm>
              <a:off x="3732397" y="0"/>
              <a:ext cx="5773236" cy="1182055"/>
              <a:chOff x="0" y="0"/>
              <a:chExt cx="5773235" cy="1182054"/>
            </a:xfrm>
          </p:grpSpPr>
          <p:sp>
            <p:nvSpPr>
              <p:cNvPr id="910" name="Shape"/>
              <p:cNvSpPr/>
              <p:nvPr/>
            </p:nvSpPr>
            <p:spPr>
              <a:xfrm>
                <a:off x="0" y="0"/>
                <a:ext cx="5773236" cy="1182055"/>
              </a:xfrm>
              <a:custGeom>
                <a:avLst/>
                <a:gdLst/>
                <a:ahLst/>
                <a:cxnLst>
                  <a:cxn ang="0">
                    <a:pos x="wd2" y="hd2"/>
                  </a:cxn>
                  <a:cxn ang="5400000">
                    <a:pos x="wd2" y="hd2"/>
                  </a:cxn>
                  <a:cxn ang="10800000">
                    <a:pos x="wd2" y="hd2"/>
                  </a:cxn>
                  <a:cxn ang="16200000">
                    <a:pos x="wd2" y="hd2"/>
                  </a:cxn>
                </a:cxnLst>
                <a:rect l="0" t="0" r="r" b="b"/>
                <a:pathLst>
                  <a:path w="21600" h="21600" extrusionOk="0">
                    <a:moveTo>
                      <a:pt x="1419" y="0"/>
                    </a:moveTo>
                    <a:lnTo>
                      <a:pt x="21600" y="0"/>
                    </a:lnTo>
                    <a:lnTo>
                      <a:pt x="21600" y="16747"/>
                    </a:lnTo>
                    <a:lnTo>
                      <a:pt x="9828" y="16747"/>
                    </a:lnTo>
                    <a:lnTo>
                      <a:pt x="0" y="21600"/>
                    </a:lnTo>
                    <a:lnTo>
                      <a:pt x="4783" y="16747"/>
                    </a:lnTo>
                    <a:lnTo>
                      <a:pt x="1419" y="16747"/>
                    </a:lnTo>
                    <a:lnTo>
                      <a:pt x="1419" y="9769"/>
                    </a:lnTo>
                    <a:close/>
                  </a:path>
                </a:pathLst>
              </a:custGeom>
              <a:solidFill>
                <a:srgbClr val="00B0F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911" name="If an EOC: the people displayed would be the Incident Manager (on top); Section Chiefs (Admin/Finance, Logistics, Planning, and Operations); RRT Manager in the Operations Section."/>
              <p:cNvSpPr txBox="1"/>
              <p:nvPr/>
            </p:nvSpPr>
            <p:spPr>
              <a:xfrm>
                <a:off x="425122" y="69604"/>
                <a:ext cx="5302394" cy="7772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p>
                <a:pPr>
                  <a:defRPr sz="1400">
                    <a:solidFill>
                      <a:srgbClr val="FFFFFF"/>
                    </a:solidFill>
                    <a:latin typeface="+mj-lt"/>
                    <a:ea typeface="+mj-ea"/>
                    <a:cs typeface="+mj-cs"/>
                    <a:sym typeface="Source Sans Pro Regular"/>
                  </a:defRPr>
                </a:pPr>
                <a:r>
                  <a:t>If an </a:t>
                </a:r>
                <a:r>
                  <a:rPr>
                    <a:solidFill>
                      <a:srgbClr val="C00000"/>
                    </a:solidFill>
                  </a:rPr>
                  <a:t>EOC</a:t>
                </a:r>
                <a:r>
                  <a:t>: the people displayed would be the Incident Manager (on top); Section Chiefs (Admin/Finance, Logistics, Planning, and Operations); RRT Manager in the Operations Section.</a:t>
                </a:r>
              </a:p>
            </p:txBody>
          </p:sp>
        </p:grpSp>
      </p:gr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6"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34</a:t>
            </a:fld>
            <a:endParaRPr/>
          </a:p>
        </p:txBody>
      </p:sp>
      <p:sp>
        <p:nvSpPr>
          <p:cNvPr id="917" name="Title 1"/>
          <p:cNvSpPr txBox="1">
            <a:spLocks noGrp="1"/>
          </p:cNvSpPr>
          <p:nvPr>
            <p:ph type="title"/>
          </p:nvPr>
        </p:nvSpPr>
        <p:spPr>
          <a:xfrm>
            <a:off x="248866" y="9594"/>
            <a:ext cx="10019986" cy="663431"/>
          </a:xfrm>
          <a:prstGeom prst="rect">
            <a:avLst/>
          </a:prstGeom>
        </p:spPr>
        <p:txBody>
          <a:bodyPr/>
          <a:lstStyle/>
          <a:p>
            <a:r>
              <a:rPr b="1" dirty="0"/>
              <a:t>RRT key stakeholders and partners in the field</a:t>
            </a:r>
          </a:p>
        </p:txBody>
      </p:sp>
      <p:sp>
        <p:nvSpPr>
          <p:cNvPr id="2" name="TextBox 1">
            <a:extLst>
              <a:ext uri="{FF2B5EF4-FFF2-40B4-BE49-F238E27FC236}">
                <a16:creationId xmlns:a16="http://schemas.microsoft.com/office/drawing/2014/main" id="{2CA40CA2-A34B-7D33-A75E-E92B62FBAEA1}"/>
              </a:ext>
            </a:extLst>
          </p:cNvPr>
          <p:cNvSpPr txBox="1"/>
          <p:nvPr/>
        </p:nvSpPr>
        <p:spPr>
          <a:xfrm>
            <a:off x="1494503" y="1248697"/>
            <a:ext cx="9134168" cy="45915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indent="0" defTabSz="214822">
              <a:lnSpc>
                <a:spcPct val="90000"/>
              </a:lnSpc>
              <a:spcBef>
                <a:spcPts val="100"/>
              </a:spcBef>
              <a:buClr>
                <a:srgbClr val="65A000"/>
              </a:buClr>
              <a:buSzTx/>
              <a:buNone/>
              <a:defRPr sz="2376">
                <a:solidFill>
                  <a:srgbClr val="000000"/>
                </a:solidFill>
              </a:defRPr>
            </a:pPr>
            <a:r>
              <a:rPr lang="en-US" sz="2400" b="1" dirty="0">
                <a:solidFill>
                  <a:srgbClr val="C00000"/>
                </a:solidFill>
                <a:latin typeface="+mj-lt"/>
              </a:rPr>
              <a:t>In addition to coordinating with the EOC, RRT members may interact with many partners and stakeholders in the field. These may include:</a:t>
            </a:r>
          </a:p>
          <a:p>
            <a:pPr marL="0" indent="0" defTabSz="214822">
              <a:lnSpc>
                <a:spcPct val="90000"/>
              </a:lnSpc>
              <a:spcBef>
                <a:spcPts val="100"/>
              </a:spcBef>
              <a:buClr>
                <a:srgbClr val="65A000"/>
              </a:buClr>
              <a:buSzTx/>
              <a:buNone/>
              <a:defRPr sz="2376">
                <a:solidFill>
                  <a:srgbClr val="000000"/>
                </a:solidFill>
              </a:defRPr>
            </a:pPr>
            <a:endParaRPr lang="en-US" sz="2400" dirty="0">
              <a:latin typeface="+mj-lt"/>
            </a:endParaRPr>
          </a:p>
          <a:p>
            <a:pPr marL="342900" indent="-342900" defTabSz="214822">
              <a:lnSpc>
                <a:spcPct val="90000"/>
              </a:lnSpc>
              <a:spcBef>
                <a:spcPts val="100"/>
              </a:spcBef>
              <a:buClr>
                <a:srgbClr val="C00000"/>
              </a:buClr>
              <a:buFont typeface="Arial" panose="020B0604020202020204" pitchFamily="34" charset="0"/>
              <a:buChar char="•"/>
              <a:defRPr sz="2178">
                <a:solidFill>
                  <a:schemeClr val="accent3">
                    <a:satOff val="-6373"/>
                    <a:lumOff val="-10823"/>
                  </a:schemeClr>
                </a:solidFill>
              </a:defRPr>
            </a:pPr>
            <a:r>
              <a:rPr lang="en-US" sz="2400" dirty="0">
                <a:solidFill>
                  <a:schemeClr val="tx1"/>
                </a:solidFill>
                <a:latin typeface="+mj-lt"/>
              </a:rPr>
              <a:t>Hot line to Call Centre</a:t>
            </a:r>
          </a:p>
          <a:p>
            <a:pPr marL="342900" indent="-342900" defTabSz="214822">
              <a:lnSpc>
                <a:spcPct val="90000"/>
              </a:lnSpc>
              <a:spcBef>
                <a:spcPts val="100"/>
              </a:spcBef>
              <a:buClr>
                <a:srgbClr val="C00000"/>
              </a:buClr>
              <a:buFont typeface="Arial" panose="020B0604020202020204" pitchFamily="34" charset="0"/>
              <a:buChar char="•"/>
              <a:defRPr sz="2178">
                <a:solidFill>
                  <a:schemeClr val="accent3">
                    <a:satOff val="-6373"/>
                    <a:lumOff val="-10823"/>
                  </a:schemeClr>
                </a:solidFill>
              </a:defRPr>
            </a:pPr>
            <a:r>
              <a:rPr lang="en-US" sz="2400" dirty="0">
                <a:solidFill>
                  <a:schemeClr val="tx1"/>
                </a:solidFill>
                <a:latin typeface="+mj-lt"/>
              </a:rPr>
              <a:t>Local Medical Officer</a:t>
            </a:r>
          </a:p>
          <a:p>
            <a:pPr marL="342900" indent="-342900" defTabSz="214822">
              <a:lnSpc>
                <a:spcPct val="90000"/>
              </a:lnSpc>
              <a:spcBef>
                <a:spcPts val="100"/>
              </a:spcBef>
              <a:buClr>
                <a:srgbClr val="C00000"/>
              </a:buClr>
              <a:buFont typeface="Arial" panose="020B0604020202020204" pitchFamily="34" charset="0"/>
              <a:buChar char="•"/>
              <a:defRPr sz="2178">
                <a:solidFill>
                  <a:schemeClr val="accent3">
                    <a:satOff val="-6373"/>
                    <a:lumOff val="-10823"/>
                  </a:schemeClr>
                </a:solidFill>
              </a:defRPr>
            </a:pPr>
            <a:r>
              <a:rPr lang="en-US" sz="2400" dirty="0">
                <a:solidFill>
                  <a:schemeClr val="tx1"/>
                </a:solidFill>
                <a:latin typeface="+mj-lt"/>
              </a:rPr>
              <a:t>Ambulance (transfer) team</a:t>
            </a:r>
          </a:p>
          <a:p>
            <a:pPr marL="342900" indent="-342900" defTabSz="214822">
              <a:lnSpc>
                <a:spcPct val="90000"/>
              </a:lnSpc>
              <a:spcBef>
                <a:spcPts val="100"/>
              </a:spcBef>
              <a:buClr>
                <a:srgbClr val="C00000"/>
              </a:buClr>
              <a:buFont typeface="Arial" panose="020B0604020202020204" pitchFamily="34" charset="0"/>
              <a:buChar char="•"/>
              <a:defRPr sz="2178">
                <a:solidFill>
                  <a:schemeClr val="accent3">
                    <a:satOff val="-6373"/>
                    <a:lumOff val="-10823"/>
                  </a:schemeClr>
                </a:solidFill>
              </a:defRPr>
            </a:pPr>
            <a:r>
              <a:rPr lang="en-US" sz="2400" dirty="0">
                <a:solidFill>
                  <a:schemeClr val="tx1"/>
                </a:solidFill>
                <a:latin typeface="+mj-lt"/>
              </a:rPr>
              <a:t>Designated Treatment Centre</a:t>
            </a:r>
          </a:p>
          <a:p>
            <a:pPr marL="342900" indent="-342900" defTabSz="214822">
              <a:lnSpc>
                <a:spcPct val="90000"/>
              </a:lnSpc>
              <a:spcBef>
                <a:spcPts val="100"/>
              </a:spcBef>
              <a:buClr>
                <a:srgbClr val="C00000"/>
              </a:buClr>
              <a:buFont typeface="Arial" panose="020B0604020202020204" pitchFamily="34" charset="0"/>
              <a:buChar char="•"/>
              <a:defRPr sz="2178">
                <a:solidFill>
                  <a:schemeClr val="accent3">
                    <a:satOff val="-6373"/>
                    <a:lumOff val="-10823"/>
                  </a:schemeClr>
                </a:solidFill>
              </a:defRPr>
            </a:pPr>
            <a:r>
              <a:rPr lang="en-US" sz="2400" dirty="0">
                <a:solidFill>
                  <a:schemeClr val="tx1"/>
                </a:solidFill>
                <a:latin typeface="+mj-lt"/>
              </a:rPr>
              <a:t>Designated laboratory</a:t>
            </a:r>
          </a:p>
          <a:p>
            <a:pPr marL="342900" indent="-342900" defTabSz="214822">
              <a:lnSpc>
                <a:spcPct val="90000"/>
              </a:lnSpc>
              <a:spcBef>
                <a:spcPts val="100"/>
              </a:spcBef>
              <a:buClr>
                <a:srgbClr val="C00000"/>
              </a:buClr>
              <a:buFont typeface="Arial" panose="020B0604020202020204" pitchFamily="34" charset="0"/>
              <a:buChar char="•"/>
              <a:defRPr sz="2178">
                <a:solidFill>
                  <a:schemeClr val="accent3">
                    <a:satOff val="-6373"/>
                    <a:lumOff val="-10823"/>
                  </a:schemeClr>
                </a:solidFill>
              </a:defRPr>
            </a:pPr>
            <a:r>
              <a:rPr lang="en-US" sz="2400" dirty="0">
                <a:solidFill>
                  <a:schemeClr val="tx1"/>
                </a:solidFill>
                <a:latin typeface="+mj-lt"/>
              </a:rPr>
              <a:t>Disinfection team</a:t>
            </a:r>
          </a:p>
          <a:p>
            <a:pPr marL="342900" indent="-342900" defTabSz="214822">
              <a:lnSpc>
                <a:spcPct val="90000"/>
              </a:lnSpc>
              <a:spcBef>
                <a:spcPts val="100"/>
              </a:spcBef>
              <a:buClr>
                <a:srgbClr val="C00000"/>
              </a:buClr>
              <a:buFont typeface="Arial" panose="020B0604020202020204" pitchFamily="34" charset="0"/>
              <a:buChar char="•"/>
              <a:defRPr sz="2178">
                <a:solidFill>
                  <a:schemeClr val="accent3">
                    <a:satOff val="-6373"/>
                    <a:lumOff val="-10823"/>
                  </a:schemeClr>
                </a:solidFill>
              </a:defRPr>
            </a:pPr>
            <a:r>
              <a:rPr lang="en-US" sz="2400" dirty="0">
                <a:solidFill>
                  <a:schemeClr val="tx1"/>
                </a:solidFill>
                <a:latin typeface="+mj-lt"/>
              </a:rPr>
              <a:t>Safe and dignified burial team</a:t>
            </a:r>
          </a:p>
          <a:p>
            <a:pPr marL="342900" indent="-342900" defTabSz="214822">
              <a:lnSpc>
                <a:spcPct val="90000"/>
              </a:lnSpc>
              <a:spcBef>
                <a:spcPts val="100"/>
              </a:spcBef>
              <a:buClr>
                <a:srgbClr val="C00000"/>
              </a:buClr>
              <a:buFont typeface="Arial" panose="020B0604020202020204" pitchFamily="34" charset="0"/>
              <a:buChar char="•"/>
              <a:defRPr sz="2178">
                <a:solidFill>
                  <a:schemeClr val="accent3">
                    <a:satOff val="-6373"/>
                    <a:lumOff val="-10823"/>
                  </a:schemeClr>
                </a:solidFill>
              </a:defRPr>
            </a:pPr>
            <a:r>
              <a:rPr lang="en-US" sz="2400" dirty="0">
                <a:solidFill>
                  <a:schemeClr val="tx1"/>
                </a:solidFill>
                <a:latin typeface="+mj-lt"/>
              </a:rPr>
              <a:t>Other national stakeholders (community, NGOs)</a:t>
            </a:r>
          </a:p>
          <a:p>
            <a:pPr marL="342900" indent="-342900" defTabSz="214822">
              <a:lnSpc>
                <a:spcPct val="90000"/>
              </a:lnSpc>
              <a:spcBef>
                <a:spcPts val="100"/>
              </a:spcBef>
              <a:buClr>
                <a:srgbClr val="C00000"/>
              </a:buClr>
              <a:buFont typeface="Arial" panose="020B0604020202020204" pitchFamily="34" charset="0"/>
              <a:buChar char="•"/>
              <a:defRPr sz="2178">
                <a:solidFill>
                  <a:schemeClr val="accent3">
                    <a:satOff val="-6373"/>
                    <a:lumOff val="-10823"/>
                  </a:schemeClr>
                </a:solidFill>
              </a:defRPr>
            </a:pPr>
            <a:r>
              <a:rPr lang="en-US" sz="2400" dirty="0">
                <a:solidFill>
                  <a:schemeClr val="tx1"/>
                </a:solidFill>
                <a:latin typeface="+mj-lt"/>
              </a:rPr>
              <a:t>International stakeholders (UN, international NGOs)</a:t>
            </a:r>
          </a:p>
          <a:p>
            <a:pPr marL="0" marR="0" indent="0" algn="l" defTabSz="914400" rtl="0" fontAlgn="auto" latinLnBrk="0" hangingPunct="0">
              <a:lnSpc>
                <a:spcPct val="100000"/>
              </a:lnSpc>
              <a:spcBef>
                <a:spcPts val="0"/>
              </a:spcBef>
              <a:spcAft>
                <a:spcPts val="0"/>
              </a:spcAft>
              <a:buClrTx/>
              <a:buSzTx/>
              <a:buFontTx/>
              <a:buNone/>
              <a:tabLst/>
            </a:pPr>
            <a:endParaRPr kumimoji="0" lang="hu-HU" sz="2400" b="0" i="0" u="none" strike="noStrike" cap="none" spc="0" normalizeH="0" baseline="0" dirty="0">
              <a:ln>
                <a:noFill/>
              </a:ln>
              <a:solidFill>
                <a:srgbClr val="000000"/>
              </a:solidFill>
              <a:effectLst/>
              <a:uFillTx/>
              <a:latin typeface="+mj-lt"/>
              <a:ea typeface="Calibri"/>
              <a:cs typeface="Calibri"/>
              <a:sym typeface="Calibri"/>
            </a:endParaRP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0"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35</a:t>
            </a:fld>
            <a:endParaRPr/>
          </a:p>
        </p:txBody>
      </p:sp>
      <p:sp>
        <p:nvSpPr>
          <p:cNvPr id="921" name="Content Placeholder 2"/>
          <p:cNvSpPr txBox="1">
            <a:spLocks noGrp="1"/>
          </p:cNvSpPr>
          <p:nvPr>
            <p:ph type="body" idx="1"/>
          </p:nvPr>
        </p:nvSpPr>
        <p:spPr>
          <a:xfrm>
            <a:off x="4296700" y="827452"/>
            <a:ext cx="7529515" cy="4833031"/>
          </a:xfrm>
          <a:prstGeom prst="rect">
            <a:avLst/>
          </a:prstGeom>
        </p:spPr>
        <p:txBody>
          <a:bodyPr lIns="0" tIns="0" rIns="0" bIns="0"/>
          <a:lstStyle/>
          <a:p>
            <a:pPr marL="254000" indent="-254000">
              <a:buClr>
                <a:schemeClr val="accent3">
                  <a:satOff val="-6373"/>
                  <a:lumOff val="-10823"/>
                </a:schemeClr>
              </a:buClr>
            </a:pPr>
            <a:endParaRPr dirty="0"/>
          </a:p>
          <a:p>
            <a:pPr marL="254000" indent="-254000">
              <a:buClr>
                <a:schemeClr val="accent3">
                  <a:satOff val="-6373"/>
                  <a:lumOff val="-10823"/>
                </a:schemeClr>
              </a:buClr>
            </a:pPr>
            <a:r>
              <a:rPr dirty="0"/>
              <a:t>To be effective, the RRT should be trained, equipped and supported under the Emergency Operations Center (EOC) or an equivalent structure. </a:t>
            </a:r>
            <a:br>
              <a:rPr lang="hu-HU" dirty="0"/>
            </a:br>
            <a:endParaRPr dirty="0"/>
          </a:p>
          <a:p>
            <a:pPr marL="254000" indent="-254000">
              <a:buClr>
                <a:schemeClr val="accent3">
                  <a:satOff val="-6373"/>
                  <a:lumOff val="-10823"/>
                </a:schemeClr>
              </a:buClr>
            </a:pPr>
            <a:r>
              <a:rPr dirty="0"/>
              <a:t>The RRT is multifunctional, RRT members have complementary roles. </a:t>
            </a:r>
            <a:br>
              <a:rPr lang="hu-HU" dirty="0"/>
            </a:br>
            <a:endParaRPr dirty="0"/>
          </a:p>
          <a:p>
            <a:pPr marL="254000" indent="-254000">
              <a:buClr>
                <a:schemeClr val="accent3">
                  <a:satOff val="-6373"/>
                  <a:lumOff val="-10823"/>
                </a:schemeClr>
              </a:buClr>
            </a:pPr>
            <a:r>
              <a:rPr dirty="0"/>
              <a:t>The RRT should be ready 24/7 and respond within 24 hours of an alert of a potential public health event. </a:t>
            </a:r>
            <a:br>
              <a:rPr lang="hu-HU" dirty="0"/>
            </a:br>
            <a:endParaRPr dirty="0"/>
          </a:p>
          <a:p>
            <a:pPr marL="254000" indent="-254000">
              <a:buClr>
                <a:schemeClr val="accent3">
                  <a:satOff val="-6373"/>
                  <a:lumOff val="-10823"/>
                </a:schemeClr>
              </a:buClr>
            </a:pPr>
            <a:r>
              <a:rPr dirty="0"/>
              <a:t>RRTs should intervene in coordination with other response efforts.</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4" name="Slide Number Placeholder 5"/>
          <p:cNvSpPr txBox="1">
            <a:spLocks noGrp="1"/>
          </p:cNvSpPr>
          <p:nvPr>
            <p:ph type="sldNum" sz="quarter" idx="2"/>
          </p:nvPr>
        </p:nvSpPr>
        <p:spPr>
          <a:xfrm>
            <a:off x="11480800" y="6330332"/>
            <a:ext cx="169291"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36</a:t>
            </a:fld>
            <a:endParaRPr/>
          </a:p>
        </p:txBody>
      </p:sp>
      <p:sp>
        <p:nvSpPr>
          <p:cNvPr id="925" name="Google Shape;308;p8"/>
          <p:cNvSpPr txBox="1">
            <a:spLocks noGrp="1"/>
          </p:cNvSpPr>
          <p:nvPr>
            <p:ph type="body" sz="half" idx="1"/>
          </p:nvPr>
        </p:nvSpPr>
        <p:spPr>
          <a:xfrm>
            <a:off x="587205" y="1979184"/>
            <a:ext cx="11347453" cy="1870076"/>
          </a:xfrm>
          <a:prstGeom prst="rect">
            <a:avLst/>
          </a:prstGeom>
        </p:spPr>
        <p:txBody>
          <a:bodyPr lIns="0" tIns="0" rIns="0" bIns="0"/>
          <a:lstStyle>
            <a:lvl1pPr>
              <a:lnSpc>
                <a:spcPct val="110000"/>
              </a:lnSpc>
              <a:defRPr sz="3200"/>
            </a:lvl1pPr>
          </a:lstStyle>
          <a:p>
            <a:r>
              <a:rPr b="1" dirty="0"/>
              <a:t>5. References and guidelines</a:t>
            </a:r>
          </a:p>
        </p:txBody>
      </p:sp>
      <p:sp>
        <p:nvSpPr>
          <p:cNvPr id="926" name="Slide Number Placeholder 1"/>
          <p:cNvSpPr txBox="1"/>
          <p:nvPr/>
        </p:nvSpPr>
        <p:spPr>
          <a:xfrm>
            <a:off x="10481805" y="6564685"/>
            <a:ext cx="1664474" cy="2483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defRPr>
            </a:lvl1pPr>
          </a:lstStyle>
          <a:p>
            <a:r>
              <a:t>36</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0"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37</a:t>
            </a:fld>
            <a:endParaRPr/>
          </a:p>
        </p:txBody>
      </p:sp>
      <p:sp>
        <p:nvSpPr>
          <p:cNvPr id="931" name="Rectangle 2"/>
          <p:cNvSpPr txBox="1"/>
          <p:nvPr/>
        </p:nvSpPr>
        <p:spPr>
          <a:xfrm>
            <a:off x="4274258" y="1110065"/>
            <a:ext cx="7321731" cy="56015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a:latin typeface="+mj-lt"/>
                <a:ea typeface="+mj-ea"/>
                <a:cs typeface="+mj-cs"/>
                <a:sym typeface="Source Sans Pro Regular"/>
              </a:defRPr>
            </a:pPr>
            <a:r>
              <a:rPr sz="2200" dirty="0"/>
              <a:t>Emergency Response Framework, 2nd edition, WHO 2017</a:t>
            </a:r>
          </a:p>
          <a:p>
            <a:pPr>
              <a:defRPr>
                <a:latin typeface="+mj-lt"/>
                <a:ea typeface="+mj-ea"/>
                <a:cs typeface="+mj-cs"/>
                <a:sym typeface="Source Sans Pro Regular"/>
              </a:defRPr>
            </a:pPr>
            <a:r>
              <a:rPr sz="2200" u="sng" dirty="0">
                <a:solidFill>
                  <a:srgbClr val="0000FF"/>
                </a:solidFill>
                <a:uFill>
                  <a:solidFill>
                    <a:srgbClr val="0000FF"/>
                  </a:solidFill>
                </a:uFill>
                <a:hlinkClick r:id="rId2"/>
              </a:rPr>
              <a:t>https://www.who.int/publications/i/item/emergency-response-framework-(-erf)-2nd-ed</a:t>
            </a:r>
            <a:r>
              <a:rPr sz="2200" dirty="0"/>
              <a:t> </a:t>
            </a:r>
          </a:p>
          <a:p>
            <a:pPr>
              <a:defRPr>
                <a:latin typeface="+mj-lt"/>
                <a:ea typeface="+mj-ea"/>
                <a:cs typeface="+mj-cs"/>
                <a:sym typeface="Source Sans Pro Regular"/>
              </a:defRPr>
            </a:pPr>
            <a:endParaRPr sz="2200" dirty="0"/>
          </a:p>
          <a:p>
            <a:pPr>
              <a:defRPr>
                <a:latin typeface="+mj-lt"/>
                <a:ea typeface="+mj-ea"/>
                <a:cs typeface="+mj-cs"/>
                <a:sym typeface="Source Sans Pro Regular"/>
              </a:defRPr>
            </a:pPr>
            <a:r>
              <a:rPr sz="2200" dirty="0"/>
              <a:t>Integrated Disease Surveillance and Response  Technical Guidelines, 3</a:t>
            </a:r>
            <a:r>
              <a:rPr sz="2200" baseline="30000" dirty="0"/>
              <a:t>rd</a:t>
            </a:r>
            <a:r>
              <a:rPr sz="2200" dirty="0"/>
              <a:t> Edition, WHO 2019</a:t>
            </a:r>
          </a:p>
          <a:p>
            <a:pPr>
              <a:defRPr>
                <a:latin typeface="+mj-lt"/>
                <a:ea typeface="+mj-ea"/>
                <a:cs typeface="+mj-cs"/>
                <a:sym typeface="Source Sans Pro Regular"/>
              </a:defRPr>
            </a:pPr>
            <a:r>
              <a:rPr sz="2200" u="sng" dirty="0">
                <a:solidFill>
                  <a:srgbClr val="0000FF"/>
                </a:solidFill>
                <a:uFill>
                  <a:solidFill>
                    <a:srgbClr val="0000FF"/>
                  </a:solidFill>
                </a:uFill>
                <a:hlinkClick r:id="rId3"/>
              </a:rPr>
              <a:t>https://apps.who.int/iris/handle/10665/325015</a:t>
            </a:r>
          </a:p>
          <a:p>
            <a:pPr>
              <a:defRPr>
                <a:latin typeface="+mj-lt"/>
                <a:ea typeface="+mj-ea"/>
                <a:cs typeface="+mj-cs"/>
                <a:sym typeface="Source Sans Pro Regular"/>
              </a:defRPr>
            </a:pPr>
            <a:endParaRPr sz="2200" u="sng" dirty="0">
              <a:solidFill>
                <a:srgbClr val="0000FF"/>
              </a:solidFill>
              <a:uFill>
                <a:solidFill>
                  <a:srgbClr val="0000FF"/>
                </a:solidFill>
              </a:uFill>
              <a:hlinkClick r:id="rId3"/>
            </a:endParaRPr>
          </a:p>
          <a:p>
            <a:pPr>
              <a:defRPr>
                <a:latin typeface="+mj-lt"/>
                <a:ea typeface="+mj-ea"/>
                <a:cs typeface="+mj-cs"/>
                <a:sym typeface="Source Sans Pro Regular"/>
              </a:defRPr>
            </a:pPr>
            <a:r>
              <a:rPr sz="2200" dirty="0"/>
              <a:t>Guidance for U.S. Centers for Disease Control and Prevention Staff for the Establishment and Management of Public Health Rapid Response Teams for Disease Outbreaks, U.S. CDC 2020</a:t>
            </a:r>
          </a:p>
          <a:p>
            <a:pPr>
              <a:defRPr>
                <a:latin typeface="+mj-lt"/>
                <a:ea typeface="+mj-ea"/>
                <a:cs typeface="+mj-cs"/>
                <a:sym typeface="Source Sans Pro Regular"/>
              </a:defRPr>
            </a:pPr>
            <a:r>
              <a:rPr sz="2200" u="sng" dirty="0">
                <a:solidFill>
                  <a:srgbClr val="0000FF"/>
                </a:solidFill>
                <a:uFill>
                  <a:solidFill>
                    <a:srgbClr val="0000FF"/>
                  </a:solidFill>
                </a:uFill>
                <a:hlinkClick r:id="rId4"/>
              </a:rPr>
              <a:t>https://www.cdc.gov/globalhealth/healthprotection/errb/pdf/RRTManagementGuidance-508.pdf</a:t>
            </a:r>
            <a:r>
              <a:rPr sz="2200" dirty="0"/>
              <a:t>  </a:t>
            </a:r>
          </a:p>
          <a:p>
            <a:pPr>
              <a:defRPr>
                <a:latin typeface="+mj-lt"/>
                <a:ea typeface="+mj-ea"/>
                <a:cs typeface="+mj-cs"/>
                <a:sym typeface="Source Sans Pro Regular"/>
              </a:defRPr>
            </a:pPr>
            <a:endParaRPr dirty="0"/>
          </a:p>
          <a:p>
            <a:pPr>
              <a:defRPr>
                <a:latin typeface="+mj-lt"/>
                <a:ea typeface="+mj-ea"/>
                <a:cs typeface="+mj-cs"/>
                <a:sym typeface="Source Sans Pro Regular"/>
              </a:defRPr>
            </a:pPr>
            <a:endParaRPr dirty="0"/>
          </a:p>
          <a:p>
            <a:pPr>
              <a:defRPr>
                <a:latin typeface="+mj-lt"/>
                <a:ea typeface="+mj-ea"/>
                <a:cs typeface="+mj-cs"/>
                <a:sym typeface="Source Sans Pro Regular"/>
              </a:defRPr>
            </a:pPr>
            <a:endParaRPr dirty="0"/>
          </a:p>
          <a:p>
            <a:pPr>
              <a:defRPr>
                <a:latin typeface="+mj-lt"/>
                <a:ea typeface="+mj-ea"/>
                <a:cs typeface="+mj-cs"/>
                <a:sym typeface="Source Sans Pro Regular"/>
              </a:defRPr>
            </a:pPr>
            <a:endParaRPr dirty="0"/>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6" name="Slide Number Placeholder 5"/>
          <p:cNvSpPr txBox="1">
            <a:spLocks noGrp="1"/>
          </p:cNvSpPr>
          <p:nvPr>
            <p:ph type="sldNum" sz="quarter" idx="2"/>
          </p:nvPr>
        </p:nvSpPr>
        <p:spPr>
          <a:xfrm>
            <a:off x="11480800" y="6330332"/>
            <a:ext cx="169291"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38</a:t>
            </a:fld>
            <a:endParaRPr/>
          </a:p>
        </p:txBody>
      </p:sp>
      <p:sp>
        <p:nvSpPr>
          <p:cNvPr id="937" name="Google Shape;308;p8"/>
          <p:cNvSpPr txBox="1">
            <a:spLocks noGrp="1"/>
          </p:cNvSpPr>
          <p:nvPr>
            <p:ph type="body" sz="half" idx="1"/>
          </p:nvPr>
        </p:nvSpPr>
        <p:spPr>
          <a:xfrm>
            <a:off x="587205" y="1793988"/>
            <a:ext cx="11347453" cy="1870076"/>
          </a:xfrm>
          <a:prstGeom prst="rect">
            <a:avLst/>
          </a:prstGeom>
        </p:spPr>
        <p:txBody>
          <a:bodyPr lIns="0" tIns="0" rIns="0" bIns="0"/>
          <a:lstStyle>
            <a:lvl1pPr>
              <a:lnSpc>
                <a:spcPct val="110000"/>
              </a:lnSpc>
              <a:defRPr sz="3200"/>
            </a:lvl1pPr>
          </a:lstStyle>
          <a:p>
            <a:r>
              <a:rPr b="1" dirty="0"/>
              <a:t>6. Additional learning </a:t>
            </a:r>
            <a:br>
              <a:rPr lang="hu-HU" b="1" dirty="0"/>
            </a:br>
            <a:r>
              <a:rPr b="1" dirty="0"/>
              <a:t>resources </a:t>
            </a:r>
          </a:p>
        </p:txBody>
      </p:sp>
      <p:sp>
        <p:nvSpPr>
          <p:cNvPr id="938" name="Slide Number Placeholder 1"/>
          <p:cNvSpPr txBox="1"/>
          <p:nvPr/>
        </p:nvSpPr>
        <p:spPr>
          <a:xfrm>
            <a:off x="10481805" y="6564685"/>
            <a:ext cx="1664474" cy="2483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r">
              <a:defRPr sz="1200">
                <a:solidFill>
                  <a:srgbClr val="888888"/>
                </a:solidFill>
              </a:defRPr>
            </a:lvl1pPr>
          </a:lstStyle>
          <a:p>
            <a:r>
              <a:t>38</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39</a:t>
            </a:fld>
            <a:endParaRPr/>
          </a:p>
        </p:txBody>
      </p:sp>
      <p:sp>
        <p:nvSpPr>
          <p:cNvPr id="943" name="Google Shape;308;p8"/>
          <p:cNvSpPr txBox="1">
            <a:spLocks noGrp="1"/>
          </p:cNvSpPr>
          <p:nvPr>
            <p:ph type="body" idx="1"/>
          </p:nvPr>
        </p:nvSpPr>
        <p:spPr>
          <a:xfrm>
            <a:off x="4343001" y="783606"/>
            <a:ext cx="7137799" cy="5546726"/>
          </a:xfrm>
          <a:prstGeom prst="rect">
            <a:avLst/>
          </a:prstGeom>
        </p:spPr>
        <p:txBody>
          <a:bodyPr lIns="0" tIns="0" rIns="0" bIns="0" anchor="t">
            <a:normAutofit/>
          </a:bodyPr>
          <a:lstStyle/>
          <a:p>
            <a:pPr marL="0" indent="0">
              <a:buNone/>
              <a:defRPr sz="2000"/>
            </a:pPr>
            <a:r>
              <a:rPr lang="en-US" sz="1800" dirty="0"/>
              <a:t>Rapid Response Teams Essentials Online Course</a:t>
            </a:r>
          </a:p>
          <a:p>
            <a:pPr marL="0" indent="0">
              <a:buNone/>
              <a:defRPr sz="2000"/>
            </a:pPr>
            <a:r>
              <a:rPr lang="en-US" sz="1800" dirty="0">
                <a:ea typeface="+mj-lt"/>
                <a:cs typeface="+mj-lt"/>
                <a:hlinkClick r:id="rId3"/>
              </a:rPr>
              <a:t>RRT ESOC (who.int) </a:t>
            </a:r>
            <a:br>
              <a:rPr lang="en-US" sz="1800" dirty="0"/>
            </a:br>
            <a:endParaRPr lang="en-US" sz="1800" dirty="0"/>
          </a:p>
          <a:p>
            <a:pPr marL="0" indent="0">
              <a:buNone/>
              <a:defRPr sz="2000"/>
            </a:pPr>
            <a:r>
              <a:rPr lang="en-US" sz="1800" dirty="0"/>
              <a:t>Rapid Response Teams Manager Online Course</a:t>
            </a:r>
          </a:p>
          <a:p>
            <a:pPr marL="0" indent="0">
              <a:buNone/>
              <a:defRPr sz="2000"/>
            </a:pPr>
            <a:r>
              <a:rPr lang="en-US" sz="1800" dirty="0">
                <a:ea typeface="+mj-lt"/>
                <a:cs typeface="+mj-lt"/>
                <a:hlinkClick r:id="rId4"/>
              </a:rPr>
              <a:t>RRT MOC (who.int) </a:t>
            </a:r>
            <a:endParaRPr lang="en-US" sz="1800" dirty="0"/>
          </a:p>
          <a:p>
            <a:pPr marL="53975" indent="-53975">
              <a:spcBef>
                <a:spcPts val="0"/>
              </a:spcBef>
              <a:defRPr sz="2000"/>
            </a:pPr>
            <a:endParaRPr lang="en-US" sz="1800" dirty="0"/>
          </a:p>
          <a:p>
            <a:pPr marL="0" indent="0">
              <a:spcBef>
                <a:spcPts val="0"/>
              </a:spcBef>
              <a:buSzTx/>
              <a:buNone/>
              <a:defRPr sz="2000"/>
            </a:pPr>
            <a:r>
              <a:rPr sz="1800" dirty="0"/>
              <a:t>Training of Trainers for Rapid Response Teams Training</a:t>
            </a:r>
          </a:p>
          <a:p>
            <a:pPr marL="0" indent="0">
              <a:spcBef>
                <a:spcPts val="0"/>
              </a:spcBef>
              <a:buNone/>
              <a:defRPr sz="2000"/>
            </a:pPr>
            <a:r>
              <a:rPr lang="en-US" sz="1800" dirty="0">
                <a:ea typeface="+mj-lt"/>
                <a:cs typeface="+mj-lt"/>
                <a:hlinkClick r:id="rId5"/>
              </a:rPr>
              <a:t>Block 3 - Training of Trainers Package | HSLP (who.int)</a:t>
            </a:r>
            <a:endParaRPr sz="1800" dirty="0"/>
          </a:p>
          <a:p>
            <a:pPr marL="0" indent="0">
              <a:spcBef>
                <a:spcPts val="0"/>
              </a:spcBef>
              <a:buNone/>
              <a:defRPr sz="2000"/>
            </a:pPr>
            <a:endParaRPr lang="en-US" sz="1800" dirty="0"/>
          </a:p>
          <a:p>
            <a:pPr marL="53975" indent="-53975">
              <a:buNone/>
              <a:defRPr sz="2000"/>
            </a:pPr>
            <a:r>
              <a:rPr lang="en-US" dirty="0"/>
              <a:t>Block 4 - RRT Advanced Training Package</a:t>
            </a:r>
          </a:p>
          <a:p>
            <a:pPr marL="0" indent="0">
              <a:spcBef>
                <a:spcPts val="0"/>
              </a:spcBef>
              <a:buNone/>
              <a:defRPr sz="2000"/>
            </a:pPr>
            <a:r>
              <a:rPr lang="en-US" sz="1800" dirty="0">
                <a:ea typeface="+mj-lt"/>
                <a:cs typeface="+mj-lt"/>
                <a:hlinkClick r:id="rId6"/>
              </a:rPr>
              <a:t>Block 4 - RRT Advanced Training Package | HSLP (who.int)</a:t>
            </a:r>
            <a:endParaRPr lang="en-US"/>
          </a:p>
          <a:p>
            <a:pPr marL="0" indent="0">
              <a:spcBef>
                <a:spcPts val="0"/>
              </a:spcBef>
              <a:buNone/>
              <a:defRPr sz="2000"/>
            </a:pPr>
            <a:endParaRPr lang="en-US" sz="1800" dirty="0"/>
          </a:p>
          <a:p>
            <a:pPr marL="53975" indent="-53975">
              <a:buNone/>
              <a:defRPr sz="2000"/>
            </a:pPr>
            <a:r>
              <a:rPr lang="en-US" dirty="0"/>
              <a:t>Block 5 - RRT Continuous Learning</a:t>
            </a:r>
          </a:p>
          <a:p>
            <a:pPr marL="0" indent="0">
              <a:spcBef>
                <a:spcPts val="0"/>
              </a:spcBef>
              <a:buNone/>
              <a:defRPr sz="2000"/>
            </a:pPr>
            <a:r>
              <a:rPr lang="en-US" sz="1800" dirty="0">
                <a:ea typeface="+mj-lt"/>
                <a:cs typeface="+mj-lt"/>
                <a:hlinkClick r:id="rId7"/>
              </a:rPr>
              <a:t>Block 5 - RRT Continuous Learning | HSLP (who.int)</a:t>
            </a:r>
            <a:endParaRPr lang="en-US"/>
          </a:p>
          <a:p>
            <a:pPr marL="0" indent="0">
              <a:spcBef>
                <a:spcPts val="0"/>
              </a:spcBef>
              <a:buNone/>
              <a:defRPr sz="2000"/>
            </a:pPr>
            <a:endParaRPr lang="en-US" sz="1800" dirty="0"/>
          </a:p>
          <a:p>
            <a:pPr marL="0" indent="0">
              <a:spcBef>
                <a:spcPts val="0"/>
              </a:spcBef>
              <a:buNone/>
              <a:defRPr sz="2000"/>
            </a:pPr>
            <a:r>
              <a:rPr lang="en-US" sz="1800" dirty="0">
                <a:ea typeface="+mj-lt"/>
                <a:cs typeface="+mj-lt"/>
              </a:rPr>
              <a:t>EVD RRT Training Package</a:t>
            </a:r>
          </a:p>
          <a:p>
            <a:pPr marL="0" indent="0">
              <a:spcBef>
                <a:spcPts val="0"/>
              </a:spcBef>
              <a:buNone/>
              <a:defRPr sz="2000"/>
            </a:pPr>
            <a:r>
              <a:rPr lang="en-US" sz="1800" u="sng" dirty="0">
                <a:solidFill>
                  <a:srgbClr val="0000FF"/>
                </a:solidFill>
                <a:ea typeface="+mj-lt"/>
                <a:cs typeface="+mj-lt"/>
                <a:hlinkClick r:id="rId8"/>
              </a:rPr>
              <a:t>EVD Rapid Response Teams Training Package | HSLP (who.int)</a:t>
            </a:r>
            <a:r>
              <a:rPr lang="en-US" sz="1800" dirty="0">
                <a:ea typeface="+mj-lt"/>
                <a:cs typeface="+mj-lt"/>
              </a:rPr>
              <a:t> </a:t>
            </a:r>
            <a:endParaRPr lang="en-US" dirty="0"/>
          </a:p>
          <a:p>
            <a:pPr marL="0" indent="0">
              <a:spcBef>
                <a:spcPts val="0"/>
              </a:spcBef>
              <a:buSzTx/>
              <a:buNone/>
              <a:defRPr sz="2000"/>
            </a:pPr>
            <a:endParaRPr lang="en-GB" sz="1800" dirty="0"/>
          </a:p>
          <a:p>
            <a:pPr marL="53975" indent="-53975">
              <a:buSzTx/>
              <a:buNone/>
              <a:defRPr sz="2000"/>
            </a:pPr>
            <a:r>
              <a:rPr sz="1800" dirty="0"/>
              <a:t>COVID-19 National Rapid Response Teams Online Learning</a:t>
            </a:r>
            <a:r>
              <a:rPr lang="hu-HU" sz="1800" dirty="0"/>
              <a:t> Programme</a:t>
            </a:r>
            <a:endParaRPr sz="1800" dirty="0"/>
          </a:p>
          <a:p>
            <a:pPr marL="0" indent="0">
              <a:spcBef>
                <a:spcPts val="0"/>
              </a:spcBef>
              <a:buSzTx/>
              <a:buNone/>
              <a:defRPr sz="2000"/>
            </a:pPr>
            <a:r>
              <a:rPr sz="1800" u="sng" dirty="0">
                <a:solidFill>
                  <a:srgbClr val="0000FF"/>
                </a:solidFill>
                <a:uFill>
                  <a:solidFill>
                    <a:srgbClr val="0000FF"/>
                  </a:solidFill>
                </a:uFill>
                <a:hlinkClick r:id="rId9"/>
              </a:rPr>
              <a:t>https://extranet.who.int/hslp/training/course/index.php?categoryid=60</a:t>
            </a:r>
            <a:r>
              <a:rPr sz="1800" dirty="0"/>
              <a:t> </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4</a:t>
            </a:fld>
            <a:endParaRPr/>
          </a:p>
        </p:txBody>
      </p:sp>
      <p:sp>
        <p:nvSpPr>
          <p:cNvPr id="281" name="Google Shape;307;p8"/>
          <p:cNvSpPr txBox="1">
            <a:spLocks noGrp="1"/>
          </p:cNvSpPr>
          <p:nvPr>
            <p:ph type="title"/>
          </p:nvPr>
        </p:nvSpPr>
        <p:spPr>
          <a:xfrm>
            <a:off x="393763" y="484322"/>
            <a:ext cx="3264196" cy="1932377"/>
          </a:xfrm>
          <a:prstGeom prst="rect">
            <a:avLst/>
          </a:prstGeom>
        </p:spPr>
        <p:txBody>
          <a:bodyPr lIns="0" tIns="0" rIns="0" bIns="0" anchor="t"/>
          <a:lstStyle>
            <a:lvl1pPr>
              <a:defRPr sz="3200"/>
            </a:lvl1pPr>
          </a:lstStyle>
          <a:p>
            <a:r>
              <a:rPr b="1" dirty="0"/>
              <a:t>Learning objectives</a:t>
            </a:r>
          </a:p>
        </p:txBody>
      </p:sp>
      <p:sp>
        <p:nvSpPr>
          <p:cNvPr id="282" name="Google Shape;308;p8"/>
          <p:cNvSpPr txBox="1">
            <a:spLocks noGrp="1"/>
          </p:cNvSpPr>
          <p:nvPr>
            <p:ph type="body" idx="1"/>
          </p:nvPr>
        </p:nvSpPr>
        <p:spPr>
          <a:xfrm>
            <a:off x="4273551" y="1088570"/>
            <a:ext cx="7529515" cy="5301118"/>
          </a:xfrm>
          <a:prstGeom prst="rect">
            <a:avLst/>
          </a:prstGeom>
        </p:spPr>
        <p:txBody>
          <a:bodyPr lIns="0" tIns="0" rIns="0" bIns="0" anchor="t">
            <a:normAutofit/>
          </a:bodyPr>
          <a:lstStyle/>
          <a:p>
            <a:pPr marL="0" indent="0">
              <a:spcBef>
                <a:spcPts val="0"/>
              </a:spcBef>
              <a:buSzTx/>
              <a:buNone/>
            </a:pPr>
            <a:r>
              <a:rPr b="1" dirty="0">
                <a:solidFill>
                  <a:schemeClr val="tx1"/>
                </a:solidFill>
              </a:rPr>
              <a:t>At the end of this session</a:t>
            </a:r>
            <a:r>
              <a:rPr lang="en-GB" b="1" dirty="0">
                <a:solidFill>
                  <a:schemeClr val="tx1"/>
                </a:solidFill>
              </a:rPr>
              <a:t>,</a:t>
            </a:r>
            <a:r>
              <a:rPr b="1" dirty="0">
                <a:solidFill>
                  <a:schemeClr val="tx1"/>
                </a:solidFill>
              </a:rPr>
              <a:t> you should be able to :</a:t>
            </a:r>
          </a:p>
          <a:p>
            <a:pPr marL="0" indent="0">
              <a:spcBef>
                <a:spcPts val="0"/>
              </a:spcBef>
              <a:buSzTx/>
              <a:buNone/>
            </a:pPr>
            <a:endParaRPr dirty="0"/>
          </a:p>
          <a:p>
            <a:pPr marL="285750" indent="-285750">
              <a:lnSpc>
                <a:spcPct val="100000"/>
              </a:lnSpc>
              <a:spcBef>
                <a:spcPts val="500"/>
              </a:spcBef>
              <a:buClr>
                <a:srgbClr val="C00000"/>
              </a:buClr>
            </a:pPr>
            <a:r>
              <a:rPr dirty="0"/>
              <a:t>Explain what is a RRT and its characteristics</a:t>
            </a:r>
          </a:p>
          <a:p>
            <a:pPr marL="285750" indent="-285750">
              <a:lnSpc>
                <a:spcPct val="100000"/>
              </a:lnSpc>
              <a:spcBef>
                <a:spcPts val="500"/>
              </a:spcBef>
              <a:buClr>
                <a:srgbClr val="C00000"/>
              </a:buClr>
            </a:pPr>
            <a:endParaRPr dirty="0"/>
          </a:p>
          <a:p>
            <a:pPr marL="285750" indent="-285750">
              <a:lnSpc>
                <a:spcPct val="100000"/>
              </a:lnSpc>
              <a:spcBef>
                <a:spcPts val="500"/>
              </a:spcBef>
              <a:buClr>
                <a:srgbClr val="C00000"/>
              </a:buClr>
            </a:pPr>
            <a:r>
              <a:rPr dirty="0"/>
              <a:t>Describe the composition of a RRT and key activities of each RRT member</a:t>
            </a:r>
          </a:p>
          <a:p>
            <a:pPr marL="285750" indent="-285750">
              <a:lnSpc>
                <a:spcPct val="100000"/>
              </a:lnSpc>
              <a:spcBef>
                <a:spcPts val="500"/>
              </a:spcBef>
              <a:buClr>
                <a:srgbClr val="C00000"/>
              </a:buClr>
            </a:pPr>
            <a:endParaRPr dirty="0"/>
          </a:p>
          <a:p>
            <a:pPr marL="285750" indent="-285750">
              <a:lnSpc>
                <a:spcPct val="100000"/>
              </a:lnSpc>
              <a:spcBef>
                <a:spcPts val="500"/>
              </a:spcBef>
              <a:buClr>
                <a:srgbClr val="C00000"/>
              </a:buClr>
            </a:pPr>
            <a:r>
              <a:rPr dirty="0"/>
              <a:t>List the key partners for the RRT during its intervention</a:t>
            </a:r>
          </a:p>
          <a:p>
            <a:pPr marL="285750" indent="-285750">
              <a:lnSpc>
                <a:spcPct val="100000"/>
              </a:lnSpc>
              <a:spcBef>
                <a:spcPts val="500"/>
              </a:spcBef>
              <a:buClr>
                <a:srgbClr val="C00000"/>
              </a:buClr>
            </a:pPr>
            <a:endParaRPr dirty="0"/>
          </a:p>
          <a:p>
            <a:pPr marL="285750" indent="-285750">
              <a:buClr>
                <a:srgbClr val="C00000"/>
              </a:buClr>
            </a:pPr>
            <a:r>
              <a:rPr dirty="0"/>
              <a:t>Describe the link between RRTs and the emergency response system.</a:t>
            </a:r>
          </a:p>
        </p:txBody>
      </p:sp>
      <p:sp>
        <p:nvSpPr>
          <p:cNvPr id="283" name="Rounded Rectangle 5"/>
          <p:cNvSpPr/>
          <p:nvPr/>
        </p:nvSpPr>
        <p:spPr>
          <a:xfrm flipV="1">
            <a:off x="388935" y="1492642"/>
            <a:ext cx="1976512" cy="11112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1"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40</a:t>
            </a:fld>
            <a:endParaRP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3"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41</a:t>
            </a:fld>
            <a:endParaRP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5"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42</a:t>
            </a:fld>
            <a:endParaRPr/>
          </a:p>
        </p:txBody>
      </p:sp>
      <p:sp>
        <p:nvSpPr>
          <p:cNvPr id="956" name="Google Shape;300;p7"/>
          <p:cNvSpPr txBox="1">
            <a:spLocks noGrp="1"/>
          </p:cNvSpPr>
          <p:nvPr>
            <p:ph type="body" sz="half" idx="1"/>
          </p:nvPr>
        </p:nvSpPr>
        <p:spPr>
          <a:xfrm>
            <a:off x="564056" y="1800704"/>
            <a:ext cx="11347453" cy="1870076"/>
          </a:xfrm>
          <a:prstGeom prst="rect">
            <a:avLst/>
          </a:prstGeom>
        </p:spPr>
        <p:txBody>
          <a:bodyPr lIns="179999" tIns="179999" rIns="179999" bIns="179999"/>
          <a:lstStyle>
            <a:lvl1pPr>
              <a:defRPr sz="3200"/>
            </a:lvl1pPr>
          </a:lstStyle>
          <a:p>
            <a:r>
              <a:rPr b="1" dirty="0"/>
              <a:t>5. Examples of tasks </a:t>
            </a:r>
            <a:br>
              <a:rPr lang="hu-HU" b="1" dirty="0"/>
            </a:br>
            <a:r>
              <a:rPr b="1" dirty="0"/>
              <a:t>of RRT members</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8"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43</a:t>
            </a:fld>
            <a:endParaRPr/>
          </a:p>
        </p:txBody>
      </p:sp>
      <p:sp>
        <p:nvSpPr>
          <p:cNvPr id="959" name="Title 1"/>
          <p:cNvSpPr txBox="1">
            <a:spLocks noGrp="1"/>
          </p:cNvSpPr>
          <p:nvPr>
            <p:ph type="title"/>
          </p:nvPr>
        </p:nvSpPr>
        <p:spPr>
          <a:xfrm>
            <a:off x="248866" y="3762"/>
            <a:ext cx="3571876" cy="646113"/>
          </a:xfrm>
          <a:prstGeom prst="rect">
            <a:avLst/>
          </a:prstGeom>
        </p:spPr>
        <p:txBody>
          <a:bodyPr/>
          <a:lstStyle/>
          <a:p>
            <a:r>
              <a:rPr b="1" dirty="0"/>
              <a:t>Team Leader</a:t>
            </a:r>
          </a:p>
        </p:txBody>
      </p:sp>
      <p:sp>
        <p:nvSpPr>
          <p:cNvPr id="960" name="TextBox 3"/>
          <p:cNvSpPr txBox="1"/>
          <p:nvPr/>
        </p:nvSpPr>
        <p:spPr>
          <a:xfrm>
            <a:off x="1778959" y="4977770"/>
            <a:ext cx="8498586" cy="408941"/>
          </a:xfrm>
          <a:prstGeom prst="rect">
            <a:avLst/>
          </a:prstGeom>
          <a:solidFill>
            <a:srgbClr val="C000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000">
                <a:solidFill>
                  <a:srgbClr val="FFFFFF"/>
                </a:solidFill>
                <a:latin typeface="+mj-lt"/>
                <a:ea typeface="+mj-ea"/>
                <a:cs typeface="+mj-cs"/>
                <a:sym typeface="Source Sans Pro Regular"/>
              </a:defRPr>
            </a:lvl1pPr>
          </a:lstStyle>
          <a:p>
            <a:r>
              <a:rPr dirty="0"/>
              <a:t>Team Leader can have dual-roles in small sized teams.</a:t>
            </a:r>
          </a:p>
        </p:txBody>
      </p:sp>
      <p:sp>
        <p:nvSpPr>
          <p:cNvPr id="961" name="TextBox 2"/>
          <p:cNvSpPr txBox="1"/>
          <p:nvPr/>
        </p:nvSpPr>
        <p:spPr>
          <a:xfrm>
            <a:off x="1778959" y="945061"/>
            <a:ext cx="8455483"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2400">
                <a:solidFill>
                  <a:schemeClr val="accent3">
                    <a:satOff val="-6373"/>
                    <a:lumOff val="-10823"/>
                  </a:schemeClr>
                </a:solidFill>
                <a:latin typeface="+mj-lt"/>
                <a:ea typeface="+mj-ea"/>
                <a:cs typeface="+mj-cs"/>
                <a:sym typeface="Source Sans Pro Regular"/>
              </a:defRPr>
            </a:pPr>
            <a:r>
              <a:rPr sz="2400" b="1" dirty="0">
                <a:solidFill>
                  <a:srgbClr val="C00000"/>
                </a:solidFill>
              </a:rPr>
              <a:t>The tasks that the team leader is likely to carry out include:</a:t>
            </a:r>
            <a:br>
              <a:rPr sz="2400" b="1" dirty="0">
                <a:solidFill>
                  <a:srgbClr val="C00000"/>
                </a:solidFill>
              </a:rPr>
            </a:br>
            <a:endParaRPr sz="2400" b="1" dirty="0">
              <a:solidFill>
                <a:srgbClr val="C00000"/>
              </a:solidFill>
            </a:endParaRPr>
          </a:p>
        </p:txBody>
      </p:sp>
      <p:sp>
        <p:nvSpPr>
          <p:cNvPr id="962" name="Content Placeholder 2"/>
          <p:cNvSpPr txBox="1">
            <a:spLocks noGrp="1"/>
          </p:cNvSpPr>
          <p:nvPr>
            <p:ph type="body" idx="4294967295"/>
          </p:nvPr>
        </p:nvSpPr>
        <p:spPr>
          <a:xfrm>
            <a:off x="1826916" y="1532153"/>
            <a:ext cx="8407526" cy="2857111"/>
          </a:xfrm>
          <a:prstGeom prst="rect">
            <a:avLst/>
          </a:prstGeom>
        </p:spPr>
        <p:txBody>
          <a:bodyPr lIns="0" tIns="0" rIns="0" bIns="0">
            <a:normAutofit/>
          </a:bodyPr>
          <a:lstStyle/>
          <a:p>
            <a:pPr marL="254000" indent="-254000" defTabSz="216992">
              <a:lnSpc>
                <a:spcPct val="90000"/>
              </a:lnSpc>
              <a:spcBef>
                <a:spcPts val="200"/>
              </a:spcBef>
              <a:buClr>
                <a:srgbClr val="C00000"/>
              </a:buClr>
              <a:defRPr>
                <a:solidFill>
                  <a:srgbClr val="000000"/>
                </a:solidFill>
              </a:defRPr>
            </a:pPr>
            <a:r>
              <a:rPr dirty="0"/>
              <a:t>Reports back to relevant national authorities (at EOC or equivalent).</a:t>
            </a:r>
          </a:p>
          <a:p>
            <a:pPr marL="254000" indent="-254000" defTabSz="216992">
              <a:lnSpc>
                <a:spcPct val="90000"/>
              </a:lnSpc>
              <a:spcBef>
                <a:spcPts val="200"/>
              </a:spcBef>
              <a:buClr>
                <a:srgbClr val="C00000"/>
              </a:buClr>
              <a:defRPr>
                <a:solidFill>
                  <a:srgbClr val="000000"/>
                </a:solidFill>
              </a:defRPr>
            </a:pPr>
            <a:r>
              <a:rPr dirty="0"/>
              <a:t>Ensures a coordinated response among team members and with other organizations.</a:t>
            </a:r>
          </a:p>
          <a:p>
            <a:pPr marL="254000" indent="-254000" defTabSz="216992">
              <a:lnSpc>
                <a:spcPct val="90000"/>
              </a:lnSpc>
              <a:spcBef>
                <a:spcPts val="200"/>
              </a:spcBef>
              <a:buClr>
                <a:srgbClr val="C00000"/>
              </a:buClr>
              <a:defRPr>
                <a:solidFill>
                  <a:srgbClr val="000000"/>
                </a:solidFill>
              </a:defRPr>
            </a:pPr>
            <a:r>
              <a:rPr dirty="0"/>
              <a:t>Collects information from all team members daily re: data, activities, challenges…</a:t>
            </a:r>
          </a:p>
          <a:p>
            <a:pPr marL="254000" indent="-254000" defTabSz="216992">
              <a:lnSpc>
                <a:spcPct val="90000"/>
              </a:lnSpc>
              <a:spcBef>
                <a:spcPts val="200"/>
              </a:spcBef>
              <a:buClr>
                <a:srgbClr val="C00000"/>
              </a:buClr>
              <a:defRPr>
                <a:solidFill>
                  <a:srgbClr val="000000"/>
                </a:solidFill>
              </a:defRPr>
            </a:pPr>
            <a:r>
              <a:rPr dirty="0"/>
              <a:t>Evaluates whether appropriate data are  being collected and indicators met</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4"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44</a:t>
            </a:fld>
            <a:endParaRPr/>
          </a:p>
        </p:txBody>
      </p:sp>
      <p:sp>
        <p:nvSpPr>
          <p:cNvPr id="966" name="TextBox 2"/>
          <p:cNvSpPr txBox="1"/>
          <p:nvPr/>
        </p:nvSpPr>
        <p:spPr>
          <a:xfrm>
            <a:off x="1729244" y="923925"/>
            <a:ext cx="8733512"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solidFill>
                  <a:schemeClr val="accent3">
                    <a:satOff val="-6373"/>
                    <a:lumOff val="-10823"/>
                  </a:schemeClr>
                </a:solidFill>
                <a:latin typeface="+mj-lt"/>
                <a:ea typeface="+mj-ea"/>
                <a:cs typeface="+mj-cs"/>
                <a:sym typeface="Source Sans Pro Regular"/>
              </a:defRPr>
            </a:lvl1pPr>
          </a:lstStyle>
          <a:p>
            <a:r>
              <a:rPr b="1" dirty="0">
                <a:solidFill>
                  <a:srgbClr val="C00000"/>
                </a:solidFill>
              </a:rPr>
              <a:t>The tasks that an epidemiologist is likely to carry out include:</a:t>
            </a:r>
          </a:p>
        </p:txBody>
      </p:sp>
      <p:sp>
        <p:nvSpPr>
          <p:cNvPr id="967" name="Content Placeholder 2"/>
          <p:cNvSpPr txBox="1">
            <a:spLocks noGrp="1"/>
          </p:cNvSpPr>
          <p:nvPr>
            <p:ph type="body" idx="4294967295"/>
          </p:nvPr>
        </p:nvSpPr>
        <p:spPr>
          <a:xfrm>
            <a:off x="1792821" y="1456646"/>
            <a:ext cx="8867464" cy="4812649"/>
          </a:xfrm>
          <a:prstGeom prst="rect">
            <a:avLst/>
          </a:prstGeom>
        </p:spPr>
        <p:txBody>
          <a:bodyPr lIns="0" tIns="0" rIns="0" bIns="0">
            <a:normAutofit/>
          </a:bodyPr>
          <a:lstStyle/>
          <a:p>
            <a:pPr marL="254000" indent="-254000" defTabSz="216992">
              <a:lnSpc>
                <a:spcPct val="90000"/>
              </a:lnSpc>
              <a:spcBef>
                <a:spcPts val="200"/>
              </a:spcBef>
              <a:buClr>
                <a:srgbClr val="C00000"/>
              </a:buClr>
            </a:pPr>
            <a:r>
              <a:rPr dirty="0">
                <a:solidFill>
                  <a:srgbClr val="000000"/>
                </a:solidFill>
              </a:rPr>
              <a:t>Responsible for surveillance and epidemiological investigation (analysis by person, place and time).</a:t>
            </a:r>
          </a:p>
          <a:p>
            <a:pPr marL="254000" indent="-254000" defTabSz="216992">
              <a:lnSpc>
                <a:spcPct val="90000"/>
              </a:lnSpc>
              <a:spcBef>
                <a:spcPts val="200"/>
              </a:spcBef>
              <a:buClr>
                <a:srgbClr val="C00000"/>
              </a:buClr>
            </a:pPr>
            <a:r>
              <a:rPr dirty="0">
                <a:solidFill>
                  <a:srgbClr val="000000"/>
                </a:solidFill>
              </a:rPr>
              <a:t>Updates and shares surveillance data with the team and with coordination units at local, sub-national and national levels.</a:t>
            </a:r>
          </a:p>
          <a:p>
            <a:pPr marL="254000" indent="-254000" defTabSz="216992">
              <a:lnSpc>
                <a:spcPct val="90000"/>
              </a:lnSpc>
              <a:spcBef>
                <a:spcPts val="200"/>
              </a:spcBef>
              <a:buClr>
                <a:srgbClr val="C00000"/>
              </a:buClr>
            </a:pPr>
            <a:r>
              <a:rPr dirty="0">
                <a:solidFill>
                  <a:srgbClr val="000000"/>
                </a:solidFill>
              </a:rPr>
              <a:t>Actively seeks information on other cases and ensures contact monitoring.</a:t>
            </a:r>
          </a:p>
          <a:p>
            <a:pPr marL="254000" indent="-254000" defTabSz="216992">
              <a:lnSpc>
                <a:spcPct val="90000"/>
              </a:lnSpc>
              <a:spcBef>
                <a:spcPts val="200"/>
              </a:spcBef>
              <a:buClr>
                <a:srgbClr val="C00000"/>
              </a:buClr>
            </a:pPr>
            <a:r>
              <a:rPr dirty="0">
                <a:solidFill>
                  <a:srgbClr val="000000"/>
                </a:solidFill>
              </a:rPr>
              <a:t>Identifies potential modes of exposure to community transmission.</a:t>
            </a:r>
          </a:p>
          <a:p>
            <a:pPr marL="254000" indent="-254000" defTabSz="216992">
              <a:lnSpc>
                <a:spcPct val="90000"/>
              </a:lnSpc>
              <a:spcBef>
                <a:spcPts val="200"/>
              </a:spcBef>
              <a:buClr>
                <a:srgbClr val="C00000"/>
              </a:buClr>
            </a:pPr>
            <a:r>
              <a:rPr dirty="0">
                <a:solidFill>
                  <a:srgbClr val="000000"/>
                </a:solidFill>
              </a:rPr>
              <a:t>Develops strategies to determine the etiology of the disease/public health event.</a:t>
            </a:r>
          </a:p>
          <a:p>
            <a:pPr marL="254000" indent="-254000" defTabSz="216992">
              <a:lnSpc>
                <a:spcPct val="90000"/>
              </a:lnSpc>
              <a:spcBef>
                <a:spcPts val="200"/>
              </a:spcBef>
              <a:buClr>
                <a:srgbClr val="C00000"/>
              </a:buClr>
            </a:pPr>
            <a:r>
              <a:rPr dirty="0">
                <a:solidFill>
                  <a:srgbClr val="000000"/>
                </a:solidFill>
              </a:rPr>
              <a:t>Sets-up mechanisms to stop the exposure.</a:t>
            </a:r>
          </a:p>
          <a:p>
            <a:pPr marL="254000" indent="-254000" defTabSz="216992">
              <a:lnSpc>
                <a:spcPct val="90000"/>
              </a:lnSpc>
              <a:spcBef>
                <a:spcPts val="200"/>
              </a:spcBef>
              <a:buClr>
                <a:srgbClr val="C00000"/>
              </a:buClr>
            </a:pPr>
            <a:r>
              <a:rPr dirty="0">
                <a:solidFill>
                  <a:srgbClr val="000000"/>
                </a:solidFill>
              </a:rPr>
              <a:t>Provides case definitions to health workers.</a:t>
            </a:r>
          </a:p>
          <a:p>
            <a:pPr marL="254000" indent="-254000" defTabSz="216992">
              <a:lnSpc>
                <a:spcPct val="90000"/>
              </a:lnSpc>
              <a:spcBef>
                <a:spcPts val="200"/>
              </a:spcBef>
              <a:buClr>
                <a:srgbClr val="C00000"/>
              </a:buClr>
            </a:pPr>
            <a:r>
              <a:rPr dirty="0">
                <a:solidFill>
                  <a:srgbClr val="000000"/>
                </a:solidFill>
              </a:rPr>
              <a:t>Takes patient history in order to identify other cases.</a:t>
            </a:r>
          </a:p>
          <a:p>
            <a:pPr marL="254000" indent="-254000" defTabSz="216992">
              <a:lnSpc>
                <a:spcPct val="90000"/>
              </a:lnSpc>
              <a:spcBef>
                <a:spcPts val="200"/>
              </a:spcBef>
              <a:buClr>
                <a:srgbClr val="C00000"/>
              </a:buClr>
            </a:pPr>
            <a:r>
              <a:rPr dirty="0">
                <a:solidFill>
                  <a:srgbClr val="000000"/>
                </a:solidFill>
              </a:rPr>
              <a:t>Supervises data management.</a:t>
            </a:r>
          </a:p>
        </p:txBody>
      </p:sp>
      <p:sp>
        <p:nvSpPr>
          <p:cNvPr id="2" name="Title 1">
            <a:extLst>
              <a:ext uri="{FF2B5EF4-FFF2-40B4-BE49-F238E27FC236}">
                <a16:creationId xmlns:a16="http://schemas.microsoft.com/office/drawing/2014/main" id="{AE1F95E5-7EE9-8C16-2032-93863C8F8DC3}"/>
              </a:ext>
            </a:extLst>
          </p:cNvPr>
          <p:cNvSpPr txBox="1">
            <a:spLocks/>
          </p:cNvSpPr>
          <p:nvPr/>
        </p:nvSpPr>
        <p:spPr>
          <a:xfrm>
            <a:off x="248866" y="3762"/>
            <a:ext cx="3571876"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hangingPunct="1"/>
            <a:r>
              <a:rPr lang="hu-HU" b="1" dirty="0"/>
              <a:t>Epidemiologist</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45</a:t>
            </a:fld>
            <a:endParaRPr/>
          </a:p>
        </p:txBody>
      </p:sp>
      <p:sp>
        <p:nvSpPr>
          <p:cNvPr id="971" name="TextBox 19"/>
          <p:cNvSpPr txBox="1"/>
          <p:nvPr/>
        </p:nvSpPr>
        <p:spPr>
          <a:xfrm>
            <a:off x="1803076" y="5694629"/>
            <a:ext cx="8706318" cy="383541"/>
          </a:xfrm>
          <a:prstGeom prst="rect">
            <a:avLst/>
          </a:prstGeom>
          <a:solidFill>
            <a:srgbClr val="C00000"/>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a:solidFill>
                  <a:srgbClr val="FFFFFF"/>
                </a:solidFill>
                <a:latin typeface="+mj-lt"/>
                <a:ea typeface="+mj-ea"/>
                <a:cs typeface="+mj-cs"/>
                <a:sym typeface="Source Sans Pro Regular"/>
              </a:defRPr>
            </a:lvl1pPr>
          </a:lstStyle>
          <a:p>
            <a:r>
              <a:t>The IPC expert can be the same person as the case/clinical management expert.</a:t>
            </a:r>
          </a:p>
        </p:txBody>
      </p:sp>
      <p:sp>
        <p:nvSpPr>
          <p:cNvPr id="972" name="Content Placeholder 2"/>
          <p:cNvSpPr txBox="1">
            <a:spLocks noGrp="1"/>
          </p:cNvSpPr>
          <p:nvPr>
            <p:ph type="body" idx="4294967295"/>
          </p:nvPr>
        </p:nvSpPr>
        <p:spPr>
          <a:xfrm>
            <a:off x="1732956" y="1101964"/>
            <a:ext cx="8726088" cy="4654072"/>
          </a:xfrm>
          <a:prstGeom prst="rect">
            <a:avLst/>
          </a:prstGeom>
        </p:spPr>
        <p:txBody>
          <a:bodyPr lIns="0" tIns="0" rIns="0" bIns="0">
            <a:normAutofit/>
          </a:bodyPr>
          <a:lstStyle/>
          <a:p>
            <a:pPr marL="0" indent="0" defTabSz="214822">
              <a:lnSpc>
                <a:spcPct val="80000"/>
              </a:lnSpc>
              <a:spcBef>
                <a:spcPts val="100"/>
              </a:spcBef>
              <a:buClr>
                <a:srgbClr val="65A000"/>
              </a:buClr>
              <a:buSzTx/>
              <a:buNone/>
              <a:defRPr sz="2376">
                <a:solidFill>
                  <a:schemeClr val="accent3">
                    <a:satOff val="-6373"/>
                    <a:lumOff val="-10823"/>
                  </a:schemeClr>
                </a:solidFill>
              </a:defRPr>
            </a:pPr>
            <a:r>
              <a:rPr b="1" dirty="0">
                <a:solidFill>
                  <a:srgbClr val="C00000"/>
                </a:solidFill>
              </a:rPr>
              <a:t>The IPC expert :</a:t>
            </a:r>
          </a:p>
          <a:p>
            <a:pPr marL="251459" indent="-251459" defTabSz="214822">
              <a:lnSpc>
                <a:spcPct val="80000"/>
              </a:lnSpc>
              <a:spcBef>
                <a:spcPts val="100"/>
              </a:spcBef>
              <a:buClr>
                <a:schemeClr val="accent3">
                  <a:satOff val="-6373"/>
                  <a:lumOff val="-10823"/>
                </a:schemeClr>
              </a:buClr>
              <a:defRPr sz="2376">
                <a:solidFill>
                  <a:srgbClr val="000000"/>
                </a:solidFill>
              </a:defRPr>
            </a:pPr>
            <a:endParaRPr sz="1200" dirty="0"/>
          </a:p>
          <a:p>
            <a:pPr marL="251459" indent="-251459" defTabSz="214822">
              <a:lnSpc>
                <a:spcPct val="80000"/>
              </a:lnSpc>
              <a:spcBef>
                <a:spcPts val="100"/>
              </a:spcBef>
              <a:buClr>
                <a:srgbClr val="C00000"/>
              </a:buClr>
              <a:defRPr sz="2376">
                <a:solidFill>
                  <a:srgbClr val="000000"/>
                </a:solidFill>
              </a:defRPr>
            </a:pPr>
            <a:r>
              <a:rPr dirty="0"/>
              <a:t>Is responsible for IPC protocols (Standard Operational Procedures, guidelines) implementation and adherence, including quality control during all RRT activities.</a:t>
            </a:r>
          </a:p>
          <a:p>
            <a:pPr marL="251459" indent="-251459" defTabSz="214822">
              <a:lnSpc>
                <a:spcPct val="80000"/>
              </a:lnSpc>
              <a:spcBef>
                <a:spcPts val="100"/>
              </a:spcBef>
              <a:buClr>
                <a:srgbClr val="C00000"/>
              </a:buClr>
              <a:defRPr sz="2376">
                <a:solidFill>
                  <a:srgbClr val="000000"/>
                </a:solidFill>
              </a:defRPr>
            </a:pPr>
            <a:endParaRPr dirty="0"/>
          </a:p>
          <a:p>
            <a:pPr marL="251459" indent="-251459" defTabSz="214822">
              <a:lnSpc>
                <a:spcPct val="80000"/>
              </a:lnSpc>
              <a:spcBef>
                <a:spcPts val="100"/>
              </a:spcBef>
              <a:buClr>
                <a:srgbClr val="C00000"/>
              </a:buClr>
              <a:defRPr sz="2376">
                <a:solidFill>
                  <a:srgbClr val="000000"/>
                </a:solidFill>
              </a:defRPr>
            </a:pPr>
            <a:r>
              <a:rPr dirty="0"/>
              <a:t>Ensures IPC personnel are properly equipped and trained on safety, and IPC procedures and protocols.</a:t>
            </a:r>
          </a:p>
          <a:p>
            <a:pPr marL="251459" indent="-251459" defTabSz="214822">
              <a:lnSpc>
                <a:spcPct val="80000"/>
              </a:lnSpc>
              <a:spcBef>
                <a:spcPts val="100"/>
              </a:spcBef>
              <a:buClr>
                <a:srgbClr val="C00000"/>
              </a:buClr>
              <a:defRPr sz="2376">
                <a:solidFill>
                  <a:srgbClr val="000000"/>
                </a:solidFill>
              </a:defRPr>
            </a:pPr>
            <a:endParaRPr dirty="0"/>
          </a:p>
          <a:p>
            <a:pPr marL="251459" indent="-251459" defTabSz="214822">
              <a:lnSpc>
                <a:spcPct val="80000"/>
              </a:lnSpc>
              <a:spcBef>
                <a:spcPts val="100"/>
              </a:spcBef>
              <a:buClr>
                <a:srgbClr val="C00000"/>
              </a:buClr>
              <a:defRPr sz="2376">
                <a:solidFill>
                  <a:srgbClr val="000000"/>
                </a:solidFill>
              </a:defRPr>
            </a:pPr>
            <a:r>
              <a:rPr dirty="0"/>
              <a:t>With the logistician, ensures IPC equipment, materials, and supplies are available and on location as required.</a:t>
            </a:r>
          </a:p>
          <a:p>
            <a:pPr marL="251459" indent="-251459" defTabSz="214822">
              <a:lnSpc>
                <a:spcPct val="80000"/>
              </a:lnSpc>
              <a:spcBef>
                <a:spcPts val="100"/>
              </a:spcBef>
              <a:buClr>
                <a:srgbClr val="C00000"/>
              </a:buClr>
              <a:defRPr sz="2376">
                <a:solidFill>
                  <a:srgbClr val="000000"/>
                </a:solidFill>
              </a:defRPr>
            </a:pPr>
            <a:endParaRPr dirty="0"/>
          </a:p>
          <a:p>
            <a:pPr marL="251459" indent="-251459" defTabSz="214822">
              <a:lnSpc>
                <a:spcPct val="80000"/>
              </a:lnSpc>
              <a:spcBef>
                <a:spcPts val="100"/>
              </a:spcBef>
              <a:buClr>
                <a:srgbClr val="C00000"/>
              </a:buClr>
              <a:defRPr sz="2376">
                <a:solidFill>
                  <a:srgbClr val="000000"/>
                </a:solidFill>
              </a:defRPr>
            </a:pPr>
            <a:r>
              <a:rPr dirty="0"/>
              <a:t>Supports IPC activities for laboratory, treatment centers, and burial teams.</a:t>
            </a:r>
          </a:p>
        </p:txBody>
      </p:sp>
      <p:sp>
        <p:nvSpPr>
          <p:cNvPr id="2" name="Title 1">
            <a:extLst>
              <a:ext uri="{FF2B5EF4-FFF2-40B4-BE49-F238E27FC236}">
                <a16:creationId xmlns:a16="http://schemas.microsoft.com/office/drawing/2014/main" id="{47EA8F30-7A39-9F37-C83A-E69D2F1C5AC2}"/>
              </a:ext>
            </a:extLst>
          </p:cNvPr>
          <p:cNvSpPr txBox="1">
            <a:spLocks/>
          </p:cNvSpPr>
          <p:nvPr/>
        </p:nvSpPr>
        <p:spPr>
          <a:xfrm>
            <a:off x="248866" y="3762"/>
            <a:ext cx="1040389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Autofit/>
          </a:bodyPr>
          <a:lstStyle>
            <a:lvl1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hangingPunct="1"/>
            <a:r>
              <a:rPr lang="en-US" sz="2800" b="1" dirty="0"/>
              <a:t>Infection, Prevention and Control (IPC) Specialist</a:t>
            </a:r>
            <a:endParaRPr lang="hu-HU" sz="2800" b="1"/>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4"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46</a:t>
            </a:fld>
            <a:endParaRPr/>
          </a:p>
        </p:txBody>
      </p:sp>
      <p:sp>
        <p:nvSpPr>
          <p:cNvPr id="976" name="TextBox 2"/>
          <p:cNvSpPr txBox="1"/>
          <p:nvPr/>
        </p:nvSpPr>
        <p:spPr>
          <a:xfrm>
            <a:off x="1704770" y="754698"/>
            <a:ext cx="8782460"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solidFill>
                  <a:schemeClr val="accent3">
                    <a:satOff val="-6373"/>
                    <a:lumOff val="-10823"/>
                  </a:schemeClr>
                </a:solidFill>
                <a:latin typeface="+mj-lt"/>
                <a:ea typeface="+mj-ea"/>
                <a:cs typeface="+mj-cs"/>
                <a:sym typeface="Source Sans Pro Regular"/>
              </a:defRPr>
            </a:lvl1pPr>
          </a:lstStyle>
          <a:p>
            <a:r>
              <a:rPr b="1" dirty="0">
                <a:solidFill>
                  <a:srgbClr val="C00000"/>
                </a:solidFill>
              </a:rPr>
              <a:t>The tasks that the case/clinical management specialist is likely to carry out include:</a:t>
            </a:r>
          </a:p>
        </p:txBody>
      </p:sp>
      <p:sp>
        <p:nvSpPr>
          <p:cNvPr id="977" name="Content Placeholder 2"/>
          <p:cNvSpPr txBox="1"/>
          <p:nvPr/>
        </p:nvSpPr>
        <p:spPr>
          <a:xfrm>
            <a:off x="1733858" y="1671544"/>
            <a:ext cx="8724284" cy="47871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0" tIns="0" rIns="0" bIns="0">
            <a:normAutofit/>
          </a:bodyPr>
          <a:lstStyle/>
          <a:p>
            <a:pPr marL="254000" indent="-254000" defTabSz="216992">
              <a:lnSpc>
                <a:spcPct val="90000"/>
              </a:lnSpc>
              <a:spcBef>
                <a:spcPts val="600"/>
              </a:spcBef>
              <a:buClr>
                <a:srgbClr val="C00000"/>
              </a:buClr>
              <a:buSzPct val="100000"/>
              <a:buFont typeface="Arial"/>
              <a:buChar char="•"/>
              <a:defRPr sz="2400">
                <a:latin typeface="+mj-lt"/>
                <a:ea typeface="+mj-ea"/>
                <a:cs typeface="+mj-cs"/>
                <a:sym typeface="Source Sans Pro Regular"/>
              </a:defRPr>
            </a:pPr>
            <a:r>
              <a:rPr dirty="0"/>
              <a:t>Provides direct support to case management in health care centers and in the community.</a:t>
            </a:r>
          </a:p>
          <a:p>
            <a:pPr marL="254000" indent="-254000" defTabSz="216992">
              <a:lnSpc>
                <a:spcPct val="90000"/>
              </a:lnSpc>
              <a:spcBef>
                <a:spcPts val="600"/>
              </a:spcBef>
              <a:buClr>
                <a:srgbClr val="C00000"/>
              </a:buClr>
              <a:buSzPct val="100000"/>
              <a:buFont typeface="Arial"/>
              <a:buChar char="•"/>
              <a:defRPr sz="2400">
                <a:latin typeface="+mj-lt"/>
                <a:ea typeface="+mj-ea"/>
                <a:cs typeface="+mj-cs"/>
                <a:sym typeface="Source Sans Pro Regular"/>
              </a:defRPr>
            </a:pPr>
            <a:r>
              <a:rPr dirty="0"/>
              <a:t>Provides advice and recommendations on clinical management.</a:t>
            </a:r>
          </a:p>
          <a:p>
            <a:pPr marL="254000" indent="-254000" defTabSz="216992">
              <a:lnSpc>
                <a:spcPct val="90000"/>
              </a:lnSpc>
              <a:spcBef>
                <a:spcPts val="600"/>
              </a:spcBef>
              <a:buClr>
                <a:srgbClr val="C00000"/>
              </a:buClr>
              <a:buSzPct val="100000"/>
              <a:buFont typeface="Arial"/>
              <a:buChar char="•"/>
              <a:defRPr sz="2400">
                <a:latin typeface="+mj-lt"/>
                <a:ea typeface="+mj-ea"/>
                <a:cs typeface="+mj-cs"/>
                <a:sym typeface="Source Sans Pro Regular"/>
              </a:defRPr>
            </a:pPr>
            <a:r>
              <a:rPr dirty="0"/>
              <a:t>Fills-in the investigation form with clinical signs of cases.</a:t>
            </a:r>
          </a:p>
          <a:p>
            <a:pPr marL="254000" indent="-254000" defTabSz="216992">
              <a:lnSpc>
                <a:spcPct val="90000"/>
              </a:lnSpc>
              <a:spcBef>
                <a:spcPts val="600"/>
              </a:spcBef>
              <a:buClr>
                <a:srgbClr val="C00000"/>
              </a:buClr>
              <a:buSzPct val="100000"/>
              <a:buFont typeface="Arial"/>
              <a:buChar char="•"/>
              <a:defRPr sz="2400">
                <a:latin typeface="+mj-lt"/>
                <a:ea typeface="+mj-ea"/>
                <a:cs typeface="+mj-cs"/>
                <a:sym typeface="Source Sans Pro Regular"/>
              </a:defRPr>
            </a:pPr>
            <a:r>
              <a:rPr dirty="0"/>
              <a:t>Supports the assessment of IPC in health care centers and puts in place IPC measures.</a:t>
            </a:r>
          </a:p>
          <a:p>
            <a:pPr marL="254000" indent="-254000" defTabSz="216992">
              <a:lnSpc>
                <a:spcPct val="90000"/>
              </a:lnSpc>
              <a:spcBef>
                <a:spcPts val="600"/>
              </a:spcBef>
              <a:buClr>
                <a:srgbClr val="C00000"/>
              </a:buClr>
              <a:buSzPct val="100000"/>
              <a:buFont typeface="Arial"/>
              <a:buChar char="•"/>
              <a:defRPr sz="2400">
                <a:latin typeface="+mj-lt"/>
                <a:ea typeface="+mj-ea"/>
                <a:cs typeface="+mj-cs"/>
                <a:sym typeface="Source Sans Pro Regular"/>
              </a:defRPr>
            </a:pPr>
            <a:r>
              <a:rPr dirty="0"/>
              <a:t>Collects information on patient treatment and follow-up to improve the clinical response.</a:t>
            </a:r>
          </a:p>
          <a:p>
            <a:pPr marL="254000" indent="-254000" defTabSz="216992">
              <a:lnSpc>
                <a:spcPct val="90000"/>
              </a:lnSpc>
              <a:spcBef>
                <a:spcPts val="600"/>
              </a:spcBef>
              <a:buClr>
                <a:srgbClr val="C00000"/>
              </a:buClr>
              <a:buSzPct val="100000"/>
              <a:buFont typeface="Arial"/>
              <a:buChar char="•"/>
              <a:defRPr sz="2400">
                <a:latin typeface="+mj-lt"/>
                <a:ea typeface="+mj-ea"/>
                <a:cs typeface="+mj-cs"/>
                <a:sym typeface="Source Sans Pro Regular"/>
              </a:defRPr>
            </a:pPr>
            <a:r>
              <a:rPr dirty="0"/>
              <a:t>Decides with Epidemiologist if case is suspected or probable, based on case definitions. </a:t>
            </a:r>
          </a:p>
          <a:p>
            <a:pPr marL="254000" indent="-254000" defTabSz="216992">
              <a:lnSpc>
                <a:spcPct val="90000"/>
              </a:lnSpc>
              <a:spcBef>
                <a:spcPts val="600"/>
              </a:spcBef>
              <a:buClr>
                <a:srgbClr val="C00000"/>
              </a:buClr>
              <a:buSzPct val="100000"/>
              <a:buFont typeface="Arial"/>
              <a:buChar char="•"/>
              <a:defRPr sz="2400">
                <a:latin typeface="+mj-lt"/>
                <a:ea typeface="+mj-ea"/>
                <a:cs typeface="+mj-cs"/>
                <a:sym typeface="Source Sans Pro Regular"/>
              </a:defRPr>
            </a:pPr>
            <a:r>
              <a:rPr dirty="0"/>
              <a:t>Informs the patient/family/caregivers of laboratory findings and their interpretation, and about the next steps.</a:t>
            </a:r>
          </a:p>
        </p:txBody>
      </p:sp>
      <p:sp>
        <p:nvSpPr>
          <p:cNvPr id="4" name="Title 1">
            <a:extLst>
              <a:ext uri="{FF2B5EF4-FFF2-40B4-BE49-F238E27FC236}">
                <a16:creationId xmlns:a16="http://schemas.microsoft.com/office/drawing/2014/main" id="{2D64CF05-ED02-93F8-D57C-C890F09DD6B9}"/>
              </a:ext>
            </a:extLst>
          </p:cNvPr>
          <p:cNvSpPr txBox="1">
            <a:spLocks/>
          </p:cNvSpPr>
          <p:nvPr/>
        </p:nvSpPr>
        <p:spPr>
          <a:xfrm>
            <a:off x="248866" y="3762"/>
            <a:ext cx="1081537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hangingPunct="1"/>
            <a:r>
              <a:rPr lang="hu-HU" b="1" dirty="0"/>
              <a:t>Case/Clinical Management Specialist</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9"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47</a:t>
            </a:fld>
            <a:endParaRPr/>
          </a:p>
        </p:txBody>
      </p:sp>
      <p:sp>
        <p:nvSpPr>
          <p:cNvPr id="981" name="Content Placeholder 2"/>
          <p:cNvSpPr txBox="1">
            <a:spLocks noGrp="1"/>
          </p:cNvSpPr>
          <p:nvPr>
            <p:ph type="body" idx="1"/>
          </p:nvPr>
        </p:nvSpPr>
        <p:spPr>
          <a:xfrm>
            <a:off x="1732793" y="1283026"/>
            <a:ext cx="8678949" cy="5185775"/>
          </a:xfrm>
          <a:prstGeom prst="rect">
            <a:avLst/>
          </a:prstGeom>
        </p:spPr>
        <p:txBody>
          <a:bodyPr lIns="0" tIns="0" rIns="0" bIns="0"/>
          <a:lstStyle/>
          <a:p>
            <a:pPr marL="251459" indent="-251459" defTabSz="214822">
              <a:spcBef>
                <a:spcPts val="500"/>
              </a:spcBef>
              <a:buClr>
                <a:srgbClr val="C00000"/>
              </a:buClr>
              <a:defRPr sz="2376"/>
            </a:pPr>
            <a:r>
              <a:rPr dirty="0"/>
              <a:t>Provides technical advice to set-up an operational system to ensure the safe and appropriate collection, package and transportation of blood samples from affected areas to the reference laboratory.</a:t>
            </a:r>
          </a:p>
          <a:p>
            <a:pPr marL="251459" indent="-251459" defTabSz="214822">
              <a:spcBef>
                <a:spcPts val="500"/>
              </a:spcBef>
              <a:buClr>
                <a:srgbClr val="C00000"/>
              </a:buClr>
              <a:defRPr sz="2376"/>
            </a:pPr>
            <a:r>
              <a:rPr dirty="0"/>
              <a:t>Ensures specimen referral system and procedures are in place and shared with all national and subnational levels.</a:t>
            </a:r>
          </a:p>
          <a:p>
            <a:pPr marL="251459" indent="-251459" defTabSz="214822">
              <a:spcBef>
                <a:spcPts val="500"/>
              </a:spcBef>
              <a:buClr>
                <a:srgbClr val="C00000"/>
              </a:buClr>
              <a:defRPr sz="2376"/>
            </a:pPr>
            <a:r>
              <a:rPr dirty="0"/>
              <a:t>Sets-up systems to maintain an efficient collaboration between epidemiologists, health care centers and laboratories.</a:t>
            </a:r>
          </a:p>
          <a:p>
            <a:pPr marL="251459" indent="-251459" defTabSz="214822">
              <a:spcBef>
                <a:spcPts val="500"/>
              </a:spcBef>
              <a:buClr>
                <a:srgbClr val="C00000"/>
              </a:buClr>
              <a:defRPr sz="2376"/>
            </a:pPr>
            <a:r>
              <a:rPr dirty="0"/>
              <a:t>Responsible for laboratory protocols and IPC standards implementation and adherence, including quality control.</a:t>
            </a:r>
          </a:p>
          <a:p>
            <a:pPr marL="251459" indent="-251459" defTabSz="214822">
              <a:spcBef>
                <a:spcPts val="500"/>
              </a:spcBef>
              <a:buClr>
                <a:srgbClr val="C00000"/>
              </a:buClr>
              <a:defRPr sz="2376"/>
            </a:pPr>
            <a:r>
              <a:rPr dirty="0"/>
              <a:t>When necessary, responsible for blood specimen safe triple packaging, and transport to the designated laboratory.</a:t>
            </a:r>
          </a:p>
          <a:p>
            <a:pPr marL="251459" indent="-251459" defTabSz="214822">
              <a:spcBef>
                <a:spcPts val="500"/>
              </a:spcBef>
              <a:buClr>
                <a:srgbClr val="C00000"/>
              </a:buClr>
              <a:defRPr sz="2376"/>
            </a:pPr>
            <a:r>
              <a:rPr dirty="0"/>
              <a:t>Ensures all laboratory personnel are trained on safe triple packaging, and IPC procedures in handling blood specimens.</a:t>
            </a:r>
          </a:p>
        </p:txBody>
      </p:sp>
      <p:sp>
        <p:nvSpPr>
          <p:cNvPr id="982" name="TextBox 4"/>
          <p:cNvSpPr txBox="1"/>
          <p:nvPr/>
        </p:nvSpPr>
        <p:spPr>
          <a:xfrm>
            <a:off x="1688027" y="769947"/>
            <a:ext cx="9138588" cy="4616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solidFill>
                  <a:schemeClr val="accent3">
                    <a:satOff val="-6373"/>
                    <a:lumOff val="-10823"/>
                  </a:schemeClr>
                </a:solidFill>
                <a:latin typeface="+mj-lt"/>
                <a:ea typeface="+mj-ea"/>
                <a:cs typeface="+mj-cs"/>
                <a:sym typeface="Source Sans Pro Regular"/>
              </a:defRPr>
            </a:lvl1pPr>
          </a:lstStyle>
          <a:p>
            <a:r>
              <a:rPr b="1" dirty="0">
                <a:solidFill>
                  <a:srgbClr val="C00000"/>
                </a:solidFill>
              </a:rPr>
              <a:t>The tasks that the laboratorian is likely to carry out include:</a:t>
            </a:r>
          </a:p>
        </p:txBody>
      </p:sp>
      <p:sp>
        <p:nvSpPr>
          <p:cNvPr id="2" name="Title 1">
            <a:extLst>
              <a:ext uri="{FF2B5EF4-FFF2-40B4-BE49-F238E27FC236}">
                <a16:creationId xmlns:a16="http://schemas.microsoft.com/office/drawing/2014/main" id="{DFF1CCF2-A56C-F05E-E49A-823354B12110}"/>
              </a:ext>
            </a:extLst>
          </p:cNvPr>
          <p:cNvSpPr txBox="1">
            <a:spLocks/>
          </p:cNvSpPr>
          <p:nvPr/>
        </p:nvSpPr>
        <p:spPr>
          <a:xfrm>
            <a:off x="248866" y="3762"/>
            <a:ext cx="3571876"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hangingPunct="1"/>
            <a:r>
              <a:rPr lang="hu-HU" b="1" dirty="0"/>
              <a:t>Laboratorian</a:t>
            </a: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4"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48</a:t>
            </a:fld>
            <a:endParaRPr/>
          </a:p>
        </p:txBody>
      </p:sp>
      <p:sp>
        <p:nvSpPr>
          <p:cNvPr id="986" name="Content Placeholder 2"/>
          <p:cNvSpPr txBox="1">
            <a:spLocks noGrp="1"/>
          </p:cNvSpPr>
          <p:nvPr>
            <p:ph type="body" idx="4294967295"/>
          </p:nvPr>
        </p:nvSpPr>
        <p:spPr>
          <a:xfrm>
            <a:off x="1776981" y="839888"/>
            <a:ext cx="8638037" cy="5458110"/>
          </a:xfrm>
          <a:prstGeom prst="rect">
            <a:avLst/>
          </a:prstGeom>
        </p:spPr>
        <p:txBody>
          <a:bodyPr lIns="0" tIns="0" rIns="0" bIns="0">
            <a:normAutofit lnSpcReduction="10000"/>
          </a:bodyPr>
          <a:lstStyle/>
          <a:p>
            <a:pPr marL="0" indent="0" defTabSz="214822">
              <a:lnSpc>
                <a:spcPct val="150000"/>
              </a:lnSpc>
              <a:spcBef>
                <a:spcPts val="100"/>
              </a:spcBef>
              <a:buClr>
                <a:srgbClr val="65A000"/>
              </a:buClr>
              <a:buSzTx/>
              <a:buNone/>
              <a:defRPr sz="2376">
                <a:solidFill>
                  <a:schemeClr val="accent3">
                    <a:satOff val="-6373"/>
                    <a:lumOff val="-10823"/>
                  </a:schemeClr>
                </a:solidFill>
              </a:defRPr>
            </a:pPr>
            <a:r>
              <a:rPr b="1" dirty="0">
                <a:solidFill>
                  <a:srgbClr val="C00000"/>
                </a:solidFill>
              </a:rPr>
              <a:t>The tasks that the WASH specialist is likely to carry out include:</a:t>
            </a:r>
          </a:p>
          <a:p>
            <a:pPr marL="251459" indent="-251459" defTabSz="214822">
              <a:lnSpc>
                <a:spcPct val="150000"/>
              </a:lnSpc>
              <a:spcBef>
                <a:spcPts val="100"/>
              </a:spcBef>
              <a:buClr>
                <a:srgbClr val="C00000"/>
              </a:buClr>
              <a:defRPr sz="2376">
                <a:solidFill>
                  <a:srgbClr val="000000"/>
                </a:solidFill>
              </a:defRPr>
            </a:pPr>
            <a:r>
              <a:rPr dirty="0"/>
              <a:t>Identify commons sources of water supplies</a:t>
            </a:r>
          </a:p>
          <a:p>
            <a:pPr marL="251459" indent="-251459" defTabSz="214822">
              <a:lnSpc>
                <a:spcPct val="150000"/>
              </a:lnSpc>
              <a:buClr>
                <a:srgbClr val="C00000"/>
              </a:buClr>
              <a:defRPr sz="2376">
                <a:solidFill>
                  <a:srgbClr val="000000"/>
                </a:solidFill>
              </a:defRPr>
            </a:pPr>
            <a:r>
              <a:rPr dirty="0"/>
              <a:t>Determine chlorination levels of all water resources</a:t>
            </a:r>
          </a:p>
          <a:p>
            <a:pPr marL="251459" indent="-251459" defTabSz="214822">
              <a:lnSpc>
                <a:spcPct val="150000"/>
              </a:lnSpc>
              <a:spcBef>
                <a:spcPts val="100"/>
              </a:spcBef>
              <a:buClr>
                <a:srgbClr val="C00000"/>
              </a:buClr>
              <a:defRPr sz="2376">
                <a:solidFill>
                  <a:srgbClr val="000000"/>
                </a:solidFill>
              </a:defRPr>
            </a:pPr>
            <a:r>
              <a:rPr dirty="0"/>
              <a:t>Make action plan and coordinate testing and supply deployment/training with partner NGOs and local WASH stakeholders</a:t>
            </a:r>
          </a:p>
          <a:p>
            <a:pPr marL="251459" indent="-251459" defTabSz="214822">
              <a:lnSpc>
                <a:spcPct val="150000"/>
              </a:lnSpc>
              <a:buClr>
                <a:srgbClr val="C00000"/>
              </a:buClr>
              <a:defRPr sz="2376">
                <a:solidFill>
                  <a:srgbClr val="000000"/>
                </a:solidFill>
              </a:defRPr>
            </a:pPr>
            <a:r>
              <a:rPr dirty="0"/>
              <a:t>Train and assist local WASH/environmental health colleagues with water testing and training on</a:t>
            </a:r>
            <a:r>
              <a:rPr lang="hu-HU" dirty="0"/>
              <a:t> aquatab</a:t>
            </a:r>
            <a:r>
              <a:rPr dirty="0"/>
              <a:t> usage</a:t>
            </a:r>
          </a:p>
          <a:p>
            <a:pPr marL="251459" indent="-251459" defTabSz="214822">
              <a:lnSpc>
                <a:spcPct val="150000"/>
              </a:lnSpc>
              <a:spcBef>
                <a:spcPts val="100"/>
              </a:spcBef>
              <a:buClr>
                <a:srgbClr val="C00000"/>
              </a:buClr>
              <a:defRPr sz="2376">
                <a:solidFill>
                  <a:srgbClr val="000000"/>
                </a:solidFill>
              </a:defRPr>
            </a:pPr>
            <a:r>
              <a:rPr dirty="0"/>
              <a:t>Map/record water infrastructure:</a:t>
            </a:r>
          </a:p>
          <a:p>
            <a:pPr marL="522066" lvl="1" indent="-342900" defTabSz="214822">
              <a:lnSpc>
                <a:spcPct val="90000"/>
              </a:lnSpc>
              <a:spcBef>
                <a:spcPts val="0"/>
              </a:spcBef>
              <a:buClr>
                <a:srgbClr val="C00000"/>
              </a:buClr>
              <a:buSzPct val="75000"/>
              <a:buFont typeface="Courier New" panose="02070309020205020404" pitchFamily="49" charset="0"/>
              <a:buChar char="o"/>
              <a:defRPr sz="2376">
                <a:solidFill>
                  <a:srgbClr val="000000"/>
                </a:solidFill>
              </a:defRPr>
            </a:pPr>
            <a:r>
              <a:rPr dirty="0"/>
              <a:t>Well types, tanks, pipes, other water sources</a:t>
            </a:r>
          </a:p>
          <a:p>
            <a:pPr marL="522066" lvl="1" indent="-342900" defTabSz="214822">
              <a:lnSpc>
                <a:spcPct val="90000"/>
              </a:lnSpc>
              <a:spcBef>
                <a:spcPts val="0"/>
              </a:spcBef>
              <a:buClr>
                <a:srgbClr val="C00000"/>
              </a:buClr>
              <a:buSzPct val="75000"/>
              <a:buFont typeface="Courier New" panose="02070309020205020404" pitchFamily="49" charset="0"/>
              <a:buChar char="o"/>
              <a:defRPr sz="2376">
                <a:solidFill>
                  <a:srgbClr val="000000"/>
                </a:solidFill>
              </a:defRPr>
            </a:pPr>
            <a:r>
              <a:rPr dirty="0"/>
              <a:t>Known areas with sanitation versus open defecation</a:t>
            </a:r>
          </a:p>
        </p:txBody>
      </p:sp>
      <p:sp>
        <p:nvSpPr>
          <p:cNvPr id="2" name="Title 1">
            <a:extLst>
              <a:ext uri="{FF2B5EF4-FFF2-40B4-BE49-F238E27FC236}">
                <a16:creationId xmlns:a16="http://schemas.microsoft.com/office/drawing/2014/main" id="{1E7279AB-3508-69F4-A168-BBA16F106AEA}"/>
              </a:ext>
            </a:extLst>
          </p:cNvPr>
          <p:cNvSpPr txBox="1">
            <a:spLocks/>
          </p:cNvSpPr>
          <p:nvPr/>
        </p:nvSpPr>
        <p:spPr>
          <a:xfrm>
            <a:off x="248866" y="3762"/>
            <a:ext cx="903229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Autofit/>
          </a:bodyPr>
          <a:lstStyle>
            <a:lvl1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hangingPunct="1"/>
            <a:r>
              <a:rPr lang="en-US" sz="2800" b="1" dirty="0"/>
              <a:t> Water Sanitation and Hygiene (WASH) specialist</a:t>
            </a:r>
            <a:endParaRPr lang="hu-HU" sz="2800" b="1" dirty="0"/>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8"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49</a:t>
            </a:fld>
            <a:endParaRPr/>
          </a:p>
        </p:txBody>
      </p:sp>
      <p:sp>
        <p:nvSpPr>
          <p:cNvPr id="2" name="Title 1">
            <a:extLst>
              <a:ext uri="{FF2B5EF4-FFF2-40B4-BE49-F238E27FC236}">
                <a16:creationId xmlns:a16="http://schemas.microsoft.com/office/drawing/2014/main" id="{09AB1035-BE69-7036-815E-220A2CF2E022}"/>
              </a:ext>
            </a:extLst>
          </p:cNvPr>
          <p:cNvSpPr txBox="1">
            <a:spLocks/>
          </p:cNvSpPr>
          <p:nvPr/>
        </p:nvSpPr>
        <p:spPr>
          <a:xfrm>
            <a:off x="84343" y="3762"/>
            <a:ext cx="9337094"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hangingPunct="1"/>
            <a:r>
              <a:rPr lang="hu-HU" b="1" dirty="0"/>
              <a:t>Communications / social mobilization expert</a:t>
            </a:r>
          </a:p>
        </p:txBody>
      </p:sp>
      <p:sp>
        <p:nvSpPr>
          <p:cNvPr id="5" name="Szövegdoboz 4">
            <a:extLst>
              <a:ext uri="{FF2B5EF4-FFF2-40B4-BE49-F238E27FC236}">
                <a16:creationId xmlns:a16="http://schemas.microsoft.com/office/drawing/2014/main" id="{6A4B494F-2736-5209-5E95-4E6C1BEB2E15}"/>
              </a:ext>
            </a:extLst>
          </p:cNvPr>
          <p:cNvSpPr txBox="1"/>
          <p:nvPr/>
        </p:nvSpPr>
        <p:spPr>
          <a:xfrm>
            <a:off x="1805650" y="828828"/>
            <a:ext cx="8403221" cy="550150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indent="0" defTabSz="190952">
              <a:lnSpc>
                <a:spcPct val="90000"/>
              </a:lnSpc>
              <a:spcBef>
                <a:spcPts val="100"/>
              </a:spcBef>
              <a:buClr>
                <a:srgbClr val="65A000"/>
              </a:buClr>
              <a:buSzTx/>
              <a:buNone/>
              <a:defRPr sz="2112">
                <a:solidFill>
                  <a:schemeClr val="accent3">
                    <a:satOff val="-6373"/>
                    <a:lumOff val="-10823"/>
                  </a:schemeClr>
                </a:solidFill>
              </a:defRPr>
            </a:pPr>
            <a:r>
              <a:rPr lang="en-US" sz="2400" b="1" dirty="0">
                <a:solidFill>
                  <a:srgbClr val="C00000"/>
                </a:solidFill>
                <a:latin typeface="+mj-lt"/>
              </a:rPr>
              <a:t>The communication/social mobilization expert :</a:t>
            </a:r>
          </a:p>
          <a:p>
            <a:pPr marL="0" indent="0" defTabSz="190952">
              <a:lnSpc>
                <a:spcPct val="90000"/>
              </a:lnSpc>
              <a:spcBef>
                <a:spcPts val="100"/>
              </a:spcBef>
              <a:buClr>
                <a:srgbClr val="65A000"/>
              </a:buClr>
              <a:buSzTx/>
              <a:buNone/>
              <a:defRPr sz="2112">
                <a:solidFill>
                  <a:srgbClr val="000000"/>
                </a:solidFill>
              </a:defRPr>
            </a:pPr>
            <a:endParaRPr lang="en-US" sz="2400" dirty="0">
              <a:latin typeface="+mj-lt"/>
            </a:endParaRPr>
          </a:p>
          <a:p>
            <a:pPr marL="342900" indent="-342900" defTabSz="190952">
              <a:lnSpc>
                <a:spcPct val="90000"/>
              </a:lnSpc>
              <a:spcBef>
                <a:spcPts val="100"/>
              </a:spcBef>
              <a:buClr>
                <a:srgbClr val="C00000"/>
              </a:buClr>
              <a:buFont typeface="Arial" panose="020B0604020202020204" pitchFamily="34" charset="0"/>
              <a:buChar char="•"/>
              <a:defRPr sz="2112">
                <a:solidFill>
                  <a:srgbClr val="000000"/>
                </a:solidFill>
              </a:defRPr>
            </a:pPr>
            <a:r>
              <a:rPr lang="en-US" sz="2400" dirty="0">
                <a:latin typeface="+mj-lt"/>
              </a:rPr>
              <a:t>Undertakes rapid assessments to understand the perceptions, knowledge, believes, practices in communities and at health care centers in affected areas.</a:t>
            </a:r>
          </a:p>
          <a:p>
            <a:pPr marL="342900" indent="-342900" defTabSz="190952">
              <a:lnSpc>
                <a:spcPct val="90000"/>
              </a:lnSpc>
              <a:spcBef>
                <a:spcPts val="100"/>
              </a:spcBef>
              <a:buClr>
                <a:srgbClr val="C00000"/>
              </a:buClr>
              <a:buFont typeface="Arial" panose="020B0604020202020204" pitchFamily="34" charset="0"/>
              <a:buChar char="•"/>
              <a:defRPr sz="2112">
                <a:solidFill>
                  <a:srgbClr val="000000"/>
                </a:solidFill>
              </a:defRPr>
            </a:pPr>
            <a:r>
              <a:rPr lang="en-US" sz="2400" dirty="0">
                <a:latin typeface="+mj-lt"/>
              </a:rPr>
              <a:t>Identify the socio-cultural and organizational factors that can affect/stimulate the adoption of control measures.</a:t>
            </a:r>
          </a:p>
          <a:p>
            <a:pPr marL="342900" indent="-342900" defTabSz="190952">
              <a:lnSpc>
                <a:spcPct val="90000"/>
              </a:lnSpc>
              <a:spcBef>
                <a:spcPts val="100"/>
              </a:spcBef>
              <a:buClr>
                <a:srgbClr val="C00000"/>
              </a:buClr>
              <a:buFont typeface="Arial" panose="020B0604020202020204" pitchFamily="34" charset="0"/>
              <a:buChar char="•"/>
              <a:defRPr sz="2112">
                <a:solidFill>
                  <a:srgbClr val="000000"/>
                </a:solidFill>
              </a:defRPr>
            </a:pPr>
            <a:r>
              <a:rPr lang="en-US" sz="2400" dirty="0">
                <a:latin typeface="+mj-lt"/>
              </a:rPr>
              <a:t>Supports media and public communication and engagement.</a:t>
            </a:r>
          </a:p>
          <a:p>
            <a:pPr marL="342900" indent="-342900" defTabSz="190952">
              <a:lnSpc>
                <a:spcPct val="90000"/>
              </a:lnSpc>
              <a:spcBef>
                <a:spcPts val="100"/>
              </a:spcBef>
              <a:buClr>
                <a:srgbClr val="C00000"/>
              </a:buClr>
              <a:buFont typeface="Arial" panose="020B0604020202020204" pitchFamily="34" charset="0"/>
              <a:buChar char="•"/>
              <a:defRPr sz="2112">
                <a:solidFill>
                  <a:srgbClr val="000000"/>
                </a:solidFill>
              </a:defRPr>
            </a:pPr>
            <a:r>
              <a:rPr lang="en-US" sz="2400" dirty="0">
                <a:latin typeface="+mj-lt"/>
              </a:rPr>
              <a:t>Ensures the availability of communication materials and tools; identifies the appropriate language and format at all levels.</a:t>
            </a:r>
          </a:p>
          <a:p>
            <a:pPr marL="342900" indent="-342900" defTabSz="190952">
              <a:lnSpc>
                <a:spcPct val="90000"/>
              </a:lnSpc>
              <a:spcBef>
                <a:spcPts val="100"/>
              </a:spcBef>
              <a:buClr>
                <a:srgbClr val="C00000"/>
              </a:buClr>
              <a:buFont typeface="Arial" panose="020B0604020202020204" pitchFamily="34" charset="0"/>
              <a:buChar char="•"/>
              <a:defRPr sz="2112">
                <a:solidFill>
                  <a:srgbClr val="000000"/>
                </a:solidFill>
              </a:defRPr>
            </a:pPr>
            <a:r>
              <a:rPr lang="en-US" sz="2400" dirty="0">
                <a:latin typeface="+mj-lt"/>
              </a:rPr>
              <a:t>Makes recommendations to set-up an appropriate communication strategy.</a:t>
            </a:r>
          </a:p>
          <a:p>
            <a:pPr marL="342900" indent="-342900" defTabSz="190952">
              <a:lnSpc>
                <a:spcPct val="90000"/>
              </a:lnSpc>
              <a:spcBef>
                <a:spcPts val="100"/>
              </a:spcBef>
              <a:buClr>
                <a:srgbClr val="C00000"/>
              </a:buClr>
              <a:buFont typeface="Arial" panose="020B0604020202020204" pitchFamily="34" charset="0"/>
              <a:buChar char="•"/>
              <a:defRPr sz="2112">
                <a:solidFill>
                  <a:srgbClr val="000000"/>
                </a:solidFill>
              </a:defRPr>
            </a:pPr>
            <a:r>
              <a:rPr lang="en-US" sz="2400" dirty="0">
                <a:latin typeface="+mj-lt"/>
              </a:rPr>
              <a:t>Develops mobilization strategies that support the adoption of IPC measures.</a:t>
            </a:r>
          </a:p>
          <a:p>
            <a:pPr marL="342900" indent="-342900" defTabSz="190952">
              <a:lnSpc>
                <a:spcPct val="90000"/>
              </a:lnSpc>
              <a:spcBef>
                <a:spcPts val="100"/>
              </a:spcBef>
              <a:buClr>
                <a:srgbClr val="C00000"/>
              </a:buClr>
              <a:buFont typeface="Arial" panose="020B0604020202020204" pitchFamily="34" charset="0"/>
              <a:buChar char="•"/>
              <a:defRPr sz="2112">
                <a:solidFill>
                  <a:srgbClr val="000000"/>
                </a:solidFill>
              </a:defRPr>
            </a:pPr>
            <a:r>
              <a:rPr lang="en-US" sz="2400" dirty="0">
                <a:latin typeface="+mj-lt"/>
              </a:rPr>
              <a:t>Introduces the team and explains the objectives of the visit.</a:t>
            </a:r>
          </a:p>
          <a:p>
            <a:pPr marL="0" marR="0" indent="0" algn="l" defTabSz="914400" rtl="0" fontAlgn="auto" latinLnBrk="0" hangingPunct="0">
              <a:lnSpc>
                <a:spcPct val="100000"/>
              </a:lnSpc>
              <a:spcBef>
                <a:spcPts val="0"/>
              </a:spcBef>
              <a:spcAft>
                <a:spcPts val="0"/>
              </a:spcAft>
              <a:buClrTx/>
              <a:buSzTx/>
              <a:buFontTx/>
              <a:buNone/>
              <a:tabLst/>
            </a:pPr>
            <a:endParaRPr kumimoji="0" lang="hu-HU" sz="2000" b="0" i="0" u="none" strike="noStrike" cap="none" spc="0" normalizeH="0" baseline="0" dirty="0">
              <a:ln>
                <a:noFill/>
              </a:ln>
              <a:solidFill>
                <a:srgbClr val="000000"/>
              </a:solidFill>
              <a:effectLst/>
              <a:uFillTx/>
              <a:latin typeface="+mj-lt"/>
              <a:ea typeface="Calibri"/>
              <a:cs typeface="Calibri"/>
              <a:sym typeface="Calibri"/>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a:t>
            </a:fld>
            <a:endParaRPr/>
          </a:p>
        </p:txBody>
      </p:sp>
      <p:sp>
        <p:nvSpPr>
          <p:cNvPr id="292" name="Google Shape;307;p8"/>
          <p:cNvSpPr txBox="1">
            <a:spLocks noGrp="1"/>
          </p:cNvSpPr>
          <p:nvPr>
            <p:ph type="title"/>
          </p:nvPr>
        </p:nvSpPr>
        <p:spPr>
          <a:xfrm>
            <a:off x="434065" y="931233"/>
            <a:ext cx="3264195" cy="1932377"/>
          </a:xfrm>
          <a:prstGeom prst="rect">
            <a:avLst/>
          </a:prstGeom>
        </p:spPr>
        <p:txBody>
          <a:bodyPr lIns="0" tIns="0" rIns="0" bIns="0" anchor="t"/>
          <a:lstStyle>
            <a:lvl1pPr>
              <a:defRPr sz="3200"/>
            </a:lvl1pPr>
          </a:lstStyle>
          <a:p>
            <a:r>
              <a:rPr lang="hu-HU" b="1" dirty="0"/>
              <a:t>Outline</a:t>
            </a:r>
            <a:endParaRPr b="1" dirty="0"/>
          </a:p>
        </p:txBody>
      </p:sp>
      <p:sp>
        <p:nvSpPr>
          <p:cNvPr id="293" name="Google Shape;308;p8"/>
          <p:cNvSpPr txBox="1">
            <a:spLocks noGrp="1"/>
          </p:cNvSpPr>
          <p:nvPr>
            <p:ph type="body" idx="1"/>
          </p:nvPr>
        </p:nvSpPr>
        <p:spPr>
          <a:xfrm>
            <a:off x="4495800" y="1013632"/>
            <a:ext cx="7307265" cy="5376057"/>
          </a:xfrm>
          <a:prstGeom prst="rect">
            <a:avLst/>
          </a:prstGeom>
        </p:spPr>
        <p:txBody>
          <a:bodyPr lIns="0" tIns="0" rIns="0" bIns="0"/>
          <a:lstStyle/>
          <a:p>
            <a:pPr marL="514350" indent="-514350">
              <a:lnSpc>
                <a:spcPct val="150000"/>
              </a:lnSpc>
              <a:spcBef>
                <a:spcPts val="500"/>
              </a:spcBef>
              <a:buFontTx/>
              <a:buAutoNum type="arabicPeriod"/>
            </a:pPr>
            <a:r>
              <a:rPr dirty="0"/>
              <a:t>Characteristics  of an RRT</a:t>
            </a:r>
          </a:p>
          <a:p>
            <a:pPr marL="514350" indent="-514350">
              <a:lnSpc>
                <a:spcPct val="150000"/>
              </a:lnSpc>
              <a:spcBef>
                <a:spcPts val="500"/>
              </a:spcBef>
              <a:buFontTx/>
              <a:buAutoNum type="arabicPeriod"/>
            </a:pPr>
            <a:r>
              <a:rPr dirty="0"/>
              <a:t>Composition of the RRT</a:t>
            </a:r>
          </a:p>
          <a:p>
            <a:pPr marL="514350" indent="-514350">
              <a:lnSpc>
                <a:spcPct val="150000"/>
              </a:lnSpc>
              <a:buFontTx/>
              <a:buAutoNum type="arabicPeriod"/>
            </a:pPr>
            <a:r>
              <a:rPr dirty="0"/>
              <a:t>Practicing with a scenario</a:t>
            </a:r>
          </a:p>
          <a:p>
            <a:pPr marL="514350" indent="-514350">
              <a:lnSpc>
                <a:spcPct val="150000"/>
              </a:lnSpc>
              <a:spcBef>
                <a:spcPts val="500"/>
              </a:spcBef>
              <a:buFontTx/>
              <a:buAutoNum type="arabicPeriod"/>
            </a:pPr>
            <a:r>
              <a:rPr dirty="0"/>
              <a:t>RRTs as part of the Emergency Response System</a:t>
            </a:r>
          </a:p>
          <a:p>
            <a:pPr marL="514350" indent="-514350">
              <a:lnSpc>
                <a:spcPct val="150000"/>
              </a:lnSpc>
              <a:buFontTx/>
              <a:buAutoNum type="arabicPeriod"/>
            </a:pPr>
            <a:r>
              <a:rPr dirty="0"/>
              <a:t>Examples of tasks of RRT members</a:t>
            </a:r>
          </a:p>
          <a:p>
            <a:pPr marL="514350" indent="-514350">
              <a:lnSpc>
                <a:spcPct val="150000"/>
              </a:lnSpc>
              <a:buFontTx/>
              <a:buAutoNum type="arabicPeriod"/>
            </a:pPr>
            <a:r>
              <a:rPr dirty="0"/>
              <a:t>References and guidelines</a:t>
            </a:r>
          </a:p>
          <a:p>
            <a:pPr marL="514350" indent="-514350">
              <a:lnSpc>
                <a:spcPct val="150000"/>
              </a:lnSpc>
              <a:buFontTx/>
              <a:buAutoNum type="arabicPeriod"/>
            </a:pPr>
            <a:r>
              <a:rPr dirty="0"/>
              <a:t>Additional learning resources</a:t>
            </a:r>
          </a:p>
        </p:txBody>
      </p:sp>
      <p:sp>
        <p:nvSpPr>
          <p:cNvPr id="294" name="Rounded Rectangle 2"/>
          <p:cNvSpPr/>
          <p:nvPr/>
        </p:nvSpPr>
        <p:spPr>
          <a:xfrm flipV="1">
            <a:off x="388935" y="1492642"/>
            <a:ext cx="1976512" cy="111124"/>
          </a:xfrm>
          <a:prstGeom prst="roundRect">
            <a:avLst>
              <a:gd name="adj" fmla="val 50000"/>
            </a:avLst>
          </a:prstGeom>
          <a:solidFill>
            <a:srgbClr val="65A000"/>
          </a:solidFill>
          <a:ln w="12700">
            <a:miter lim="400000"/>
          </a:ln>
        </p:spPr>
        <p:txBody>
          <a:bodyPr lIns="45719" rIns="45719" anchor="ctr"/>
          <a:lstStyle/>
          <a:p>
            <a:pPr algn="ctr">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2"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50</a:t>
            </a:fld>
            <a:endParaRPr/>
          </a:p>
        </p:txBody>
      </p:sp>
      <p:sp>
        <p:nvSpPr>
          <p:cNvPr id="994" name="Content Placeholder 2"/>
          <p:cNvSpPr txBox="1">
            <a:spLocks noGrp="1"/>
          </p:cNvSpPr>
          <p:nvPr>
            <p:ph type="body" idx="4294967295"/>
          </p:nvPr>
        </p:nvSpPr>
        <p:spPr>
          <a:xfrm>
            <a:off x="1759943" y="861658"/>
            <a:ext cx="8672113" cy="5580085"/>
          </a:xfrm>
          <a:prstGeom prst="rect">
            <a:avLst/>
          </a:prstGeom>
        </p:spPr>
        <p:txBody>
          <a:bodyPr lIns="0" tIns="0" rIns="0" bIns="0">
            <a:normAutofit/>
          </a:bodyPr>
          <a:lstStyle/>
          <a:p>
            <a:pPr marL="0" indent="0" defTabSz="214822">
              <a:buClr>
                <a:srgbClr val="65A000"/>
              </a:buClr>
              <a:buSzTx/>
              <a:buNone/>
              <a:defRPr sz="2376">
                <a:solidFill>
                  <a:schemeClr val="accent3">
                    <a:satOff val="-6373"/>
                    <a:lumOff val="-10823"/>
                  </a:schemeClr>
                </a:solidFill>
              </a:defRPr>
            </a:pPr>
            <a:r>
              <a:rPr b="1" dirty="0">
                <a:solidFill>
                  <a:srgbClr val="C00000"/>
                </a:solidFill>
              </a:rPr>
              <a:t>The mission of the psychosocial expert is complementary to those of communication and social mobilization experts. If necessary, the psychosocial expert provides support during the visit of the RRT to families and communities. The psychosocial expert mainly:</a:t>
            </a:r>
          </a:p>
          <a:p>
            <a:pPr marL="0" indent="0" defTabSz="214822">
              <a:buClr>
                <a:srgbClr val="65A000"/>
              </a:buClr>
              <a:buSzTx/>
              <a:buNone/>
              <a:defRPr sz="2376">
                <a:solidFill>
                  <a:srgbClr val="000000"/>
                </a:solidFill>
              </a:defRPr>
            </a:pPr>
            <a:endParaRPr sz="1000" dirty="0"/>
          </a:p>
          <a:p>
            <a:pPr marL="462057" lvl="1" indent="-282892" defTabSz="214822">
              <a:buClr>
                <a:srgbClr val="C00000"/>
              </a:buClr>
              <a:buChar char="•"/>
              <a:defRPr sz="2376">
                <a:solidFill>
                  <a:srgbClr val="000000"/>
                </a:solidFill>
              </a:defRPr>
            </a:pPr>
            <a:r>
              <a:rPr dirty="0"/>
              <a:t>Ensures that people are treated with dignity and sensitivity.</a:t>
            </a:r>
            <a:endParaRPr sz="2079" dirty="0"/>
          </a:p>
          <a:p>
            <a:pPr marL="462057" lvl="1" indent="-282892" defTabSz="214822">
              <a:lnSpc>
                <a:spcPct val="90000"/>
              </a:lnSpc>
              <a:buClr>
                <a:srgbClr val="C00000"/>
              </a:buClr>
              <a:buChar char="•"/>
              <a:defRPr sz="2376">
                <a:solidFill>
                  <a:srgbClr val="000000"/>
                </a:solidFill>
              </a:defRPr>
            </a:pPr>
            <a:r>
              <a:rPr dirty="0"/>
              <a:t>Collects information relevant to the psychological status of the person/family.</a:t>
            </a:r>
            <a:endParaRPr sz="2079" dirty="0"/>
          </a:p>
          <a:p>
            <a:pPr marL="462057" lvl="1" indent="-282892" defTabSz="214822">
              <a:buClr>
                <a:srgbClr val="C00000"/>
              </a:buClr>
              <a:buChar char="•"/>
              <a:defRPr sz="2376">
                <a:solidFill>
                  <a:srgbClr val="000000"/>
                </a:solidFill>
              </a:defRPr>
            </a:pPr>
            <a:r>
              <a:rPr dirty="0"/>
              <a:t>Ensures that people who are in psychological distress are referred to the relevant specialized services.</a:t>
            </a:r>
            <a:endParaRPr sz="2079" dirty="0"/>
          </a:p>
          <a:p>
            <a:pPr marL="462057" lvl="1" indent="-282892" defTabSz="214822">
              <a:buClr>
                <a:srgbClr val="C00000"/>
              </a:buClr>
              <a:buChar char="•"/>
              <a:defRPr sz="2376">
                <a:solidFill>
                  <a:srgbClr val="000000"/>
                </a:solidFill>
              </a:defRPr>
            </a:pPr>
            <a:r>
              <a:rPr dirty="0"/>
              <a:t>Helps the team members to understand and establish a dialogue with people and families who are resistant or against the interventions of the RRT.</a:t>
            </a:r>
            <a:endParaRPr sz="2079" dirty="0"/>
          </a:p>
          <a:p>
            <a:pPr marL="462057" lvl="1" indent="-282892" defTabSz="214822">
              <a:buClr>
                <a:srgbClr val="C00000"/>
              </a:buClr>
              <a:buChar char="•"/>
              <a:defRPr sz="2376">
                <a:solidFill>
                  <a:srgbClr val="000000"/>
                </a:solidFill>
              </a:defRPr>
            </a:pPr>
            <a:r>
              <a:rPr dirty="0"/>
              <a:t>Watches over the psychological condition of the RRT members. </a:t>
            </a:r>
          </a:p>
        </p:txBody>
      </p:sp>
      <p:sp>
        <p:nvSpPr>
          <p:cNvPr id="2" name="Title 1">
            <a:extLst>
              <a:ext uri="{FF2B5EF4-FFF2-40B4-BE49-F238E27FC236}">
                <a16:creationId xmlns:a16="http://schemas.microsoft.com/office/drawing/2014/main" id="{594612DC-6CFB-A99E-75CF-E301ED8F7EC0}"/>
              </a:ext>
            </a:extLst>
          </p:cNvPr>
          <p:cNvSpPr txBox="1">
            <a:spLocks/>
          </p:cNvSpPr>
          <p:nvPr/>
        </p:nvSpPr>
        <p:spPr>
          <a:xfrm>
            <a:off x="248866" y="3762"/>
            <a:ext cx="4714876"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hangingPunct="1"/>
            <a:r>
              <a:rPr lang="hu-HU" b="1" dirty="0"/>
              <a:t>Psychosocial expert</a:t>
            </a: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6"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51</a:t>
            </a:fld>
            <a:endParaRPr/>
          </a:p>
        </p:txBody>
      </p:sp>
      <p:sp>
        <p:nvSpPr>
          <p:cNvPr id="998" name="Content Placeholder 2"/>
          <p:cNvSpPr txBox="1">
            <a:spLocks noGrp="1"/>
          </p:cNvSpPr>
          <p:nvPr>
            <p:ph type="body" idx="4294967295"/>
          </p:nvPr>
        </p:nvSpPr>
        <p:spPr>
          <a:xfrm>
            <a:off x="1034563" y="777199"/>
            <a:ext cx="10088708" cy="5984777"/>
          </a:xfrm>
          <a:prstGeom prst="rect">
            <a:avLst/>
          </a:prstGeom>
        </p:spPr>
        <p:txBody>
          <a:bodyPr lIns="0" tIns="0" rIns="0" bIns="0">
            <a:noAutofit/>
          </a:bodyPr>
          <a:lstStyle/>
          <a:p>
            <a:pPr marL="0" indent="0" defTabSz="214822">
              <a:buClr>
                <a:srgbClr val="65A000"/>
              </a:buClr>
              <a:buSzTx/>
              <a:buNone/>
            </a:pPr>
            <a:r>
              <a:rPr b="1" dirty="0">
                <a:solidFill>
                  <a:srgbClr val="C00000"/>
                </a:solidFill>
              </a:rPr>
              <a:t>The tasks that the logistician is likely to carry out include:</a:t>
            </a:r>
          </a:p>
          <a:p>
            <a:pPr marL="0" indent="0" defTabSz="214822">
              <a:buClr>
                <a:srgbClr val="65A000"/>
              </a:buClr>
              <a:buSzTx/>
              <a:buNone/>
            </a:pPr>
            <a:endParaRPr sz="1100" dirty="0">
              <a:solidFill>
                <a:srgbClr val="C00000"/>
              </a:solidFill>
            </a:endParaRPr>
          </a:p>
          <a:p>
            <a:pPr marL="411163" indent="-319088" defTabSz="214822">
              <a:buClr>
                <a:srgbClr val="C00000"/>
              </a:buClr>
              <a:buSzTx/>
            </a:pPr>
            <a:r>
              <a:rPr sz="2300" dirty="0">
                <a:solidFill>
                  <a:schemeClr val="tx1"/>
                </a:solidFill>
              </a:rPr>
              <a:t>Responsible for the transport of teams, materials and specimens.</a:t>
            </a:r>
          </a:p>
          <a:p>
            <a:pPr marL="411163" indent="-319088" defTabSz="214822">
              <a:buClr>
                <a:srgbClr val="C00000"/>
              </a:buClr>
              <a:buSzTx/>
            </a:pPr>
            <a:r>
              <a:rPr sz="2300" dirty="0">
                <a:solidFill>
                  <a:schemeClr val="tx1"/>
                </a:solidFill>
              </a:rPr>
              <a:t>Ensures the availability and maintenance of essential material, such as medicines, vaccines and Personal Protective Equipment to be used during the investigation or the response. </a:t>
            </a:r>
          </a:p>
          <a:p>
            <a:pPr marL="411163" indent="-319088" defTabSz="214822">
              <a:buClr>
                <a:srgbClr val="C00000"/>
              </a:buClr>
              <a:buSzTx/>
            </a:pPr>
            <a:r>
              <a:rPr sz="2300" dirty="0">
                <a:solidFill>
                  <a:schemeClr val="tx1"/>
                </a:solidFill>
              </a:rPr>
              <a:t>Maps out locations of equipment and supplies for the response with capacities for storage, warehousing including maintaining inventory.</a:t>
            </a:r>
          </a:p>
          <a:p>
            <a:pPr marL="411163" indent="-319088" defTabSz="214822">
              <a:buClr>
                <a:srgbClr val="C00000"/>
              </a:buClr>
              <a:buSzTx/>
            </a:pPr>
            <a:r>
              <a:rPr sz="2300" dirty="0">
                <a:solidFill>
                  <a:schemeClr val="tx1"/>
                </a:solidFill>
              </a:rPr>
              <a:t>Identifies suppliers of standard essential items locally and internationally.</a:t>
            </a:r>
          </a:p>
          <a:p>
            <a:pPr marL="411163" indent="-319088" defTabSz="214822">
              <a:buClr>
                <a:srgbClr val="C00000"/>
              </a:buClr>
              <a:buSzTx/>
            </a:pPr>
            <a:r>
              <a:rPr sz="2300" dirty="0">
                <a:solidFill>
                  <a:schemeClr val="tx1"/>
                </a:solidFill>
              </a:rPr>
              <a:t>Provides logistical support for transportation of  samples to laboratories.</a:t>
            </a:r>
          </a:p>
          <a:p>
            <a:pPr marL="411163" indent="-319088" defTabSz="214822">
              <a:buClr>
                <a:srgbClr val="C00000"/>
              </a:buClr>
              <a:buSzTx/>
            </a:pPr>
            <a:r>
              <a:rPr sz="2300" dirty="0">
                <a:solidFill>
                  <a:schemeClr val="tx1"/>
                </a:solidFill>
              </a:rPr>
              <a:t>Sets-up communication equipment.</a:t>
            </a:r>
          </a:p>
          <a:p>
            <a:pPr marL="411163" indent="-319088" defTabSz="214822">
              <a:buClr>
                <a:srgbClr val="C00000"/>
              </a:buClr>
              <a:buSzTx/>
            </a:pPr>
            <a:r>
              <a:rPr sz="2300" dirty="0">
                <a:solidFill>
                  <a:schemeClr val="tx1"/>
                </a:solidFill>
              </a:rPr>
              <a:t>Coordinates the security of the team.</a:t>
            </a:r>
          </a:p>
          <a:p>
            <a:pPr marL="411163" indent="-319088" defTabSz="214822">
              <a:buClr>
                <a:srgbClr val="C00000"/>
              </a:buClr>
              <a:buSzTx/>
            </a:pPr>
            <a:r>
              <a:rPr sz="2300" dirty="0">
                <a:solidFill>
                  <a:schemeClr val="tx1"/>
                </a:solidFill>
              </a:rPr>
              <a:t>Ensures that administrative processes are respected during field operations and ensures financial management.</a:t>
            </a:r>
          </a:p>
        </p:txBody>
      </p:sp>
      <p:sp>
        <p:nvSpPr>
          <p:cNvPr id="2" name="Title 1">
            <a:extLst>
              <a:ext uri="{FF2B5EF4-FFF2-40B4-BE49-F238E27FC236}">
                <a16:creationId xmlns:a16="http://schemas.microsoft.com/office/drawing/2014/main" id="{259764E4-CDD4-603C-748A-B0ACEBE6FC0E}"/>
              </a:ext>
            </a:extLst>
          </p:cNvPr>
          <p:cNvSpPr txBox="1">
            <a:spLocks/>
          </p:cNvSpPr>
          <p:nvPr/>
        </p:nvSpPr>
        <p:spPr>
          <a:xfrm>
            <a:off x="248866" y="3762"/>
            <a:ext cx="3571876"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hangingPunct="1"/>
            <a:r>
              <a:rPr lang="hu-HU" b="1" dirty="0"/>
              <a:t>Logistician</a:t>
            </a: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0"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52</a:t>
            </a:fld>
            <a:endParaRPr/>
          </a:p>
        </p:txBody>
      </p:sp>
      <p:sp>
        <p:nvSpPr>
          <p:cNvPr id="1002" name="Content Placeholder 2"/>
          <p:cNvSpPr txBox="1">
            <a:spLocks noGrp="1"/>
          </p:cNvSpPr>
          <p:nvPr>
            <p:ph type="body" idx="1"/>
          </p:nvPr>
        </p:nvSpPr>
        <p:spPr>
          <a:xfrm>
            <a:off x="1387916" y="905077"/>
            <a:ext cx="9416167" cy="4654072"/>
          </a:xfrm>
          <a:prstGeom prst="rect">
            <a:avLst/>
          </a:prstGeom>
        </p:spPr>
        <p:txBody>
          <a:bodyPr lIns="0" tIns="0" rIns="0" bIns="0"/>
          <a:lstStyle/>
          <a:p>
            <a:pPr marL="53705" indent="-53705" defTabSz="214822">
              <a:lnSpc>
                <a:spcPct val="100000"/>
              </a:lnSpc>
              <a:spcBef>
                <a:spcPts val="500"/>
              </a:spcBef>
              <a:defRPr sz="2376"/>
            </a:pPr>
            <a:endParaRPr dirty="0"/>
          </a:p>
          <a:p>
            <a:pPr marL="0" indent="0" defTabSz="214822">
              <a:spcBef>
                <a:spcPts val="500"/>
              </a:spcBef>
              <a:buSzTx/>
              <a:buNone/>
              <a:defRPr sz="2376">
                <a:solidFill>
                  <a:schemeClr val="accent3">
                    <a:satOff val="-6373"/>
                    <a:lumOff val="-10823"/>
                  </a:schemeClr>
                </a:solidFill>
              </a:defRPr>
            </a:pPr>
            <a:r>
              <a:rPr b="1" dirty="0">
                <a:solidFill>
                  <a:srgbClr val="C00000"/>
                </a:solidFill>
              </a:rPr>
              <a:t>The tasks that the hazardous material expert is likely to carry out include:</a:t>
            </a:r>
          </a:p>
          <a:p>
            <a:pPr defTabSz="214822">
              <a:spcBef>
                <a:spcPts val="500"/>
              </a:spcBef>
              <a:buClr>
                <a:srgbClr val="C00000"/>
              </a:buClr>
              <a:buSzTx/>
              <a:defRPr sz="2376"/>
            </a:pPr>
            <a:endParaRPr dirty="0"/>
          </a:p>
          <a:p>
            <a:pPr marL="358775" indent="-266700" defTabSz="214822">
              <a:spcBef>
                <a:spcPts val="500"/>
              </a:spcBef>
              <a:buClr>
                <a:srgbClr val="C00000"/>
              </a:buClr>
              <a:defRPr sz="2376"/>
            </a:pPr>
            <a:r>
              <a:rPr dirty="0"/>
              <a:t>Provide subject matter expertise during a chemical, radio-nuclear/hazardous substance emergency</a:t>
            </a:r>
            <a:br>
              <a:rPr lang="hu-HU" dirty="0"/>
            </a:br>
            <a:endParaRPr dirty="0"/>
          </a:p>
          <a:p>
            <a:pPr marL="358775" indent="-266700" defTabSz="214822">
              <a:spcBef>
                <a:spcPts val="500"/>
              </a:spcBef>
              <a:buClr>
                <a:srgbClr val="C00000"/>
              </a:buClr>
              <a:defRPr sz="2376"/>
            </a:pPr>
            <a:r>
              <a:rPr dirty="0"/>
              <a:t>Provide </a:t>
            </a:r>
            <a:r>
              <a:rPr sz="2376" dirty="0"/>
              <a:t>immediate</a:t>
            </a:r>
            <a:r>
              <a:rPr dirty="0"/>
              <a:t> projections of the effect of the hazardous material on the surrounding area and how the public should protect themselves (i.e. evacuation, decontamination, quarantine, etc.)</a:t>
            </a:r>
            <a:br>
              <a:rPr lang="hu-HU" dirty="0"/>
            </a:br>
            <a:endParaRPr dirty="0"/>
          </a:p>
          <a:p>
            <a:pPr marL="358775" indent="-266700" defTabSz="214822">
              <a:spcBef>
                <a:spcPts val="500"/>
              </a:spcBef>
              <a:buClr>
                <a:srgbClr val="C00000"/>
              </a:buClr>
              <a:defRPr sz="2376"/>
            </a:pPr>
            <a:r>
              <a:rPr dirty="0"/>
              <a:t>Ensure that hazardous material is removed while safeguarding the community and surrounding area</a:t>
            </a:r>
          </a:p>
        </p:txBody>
      </p:sp>
      <p:sp>
        <p:nvSpPr>
          <p:cNvPr id="4" name="Rectangle 3">
            <a:extLst>
              <a:ext uri="{FF2B5EF4-FFF2-40B4-BE49-F238E27FC236}">
                <a16:creationId xmlns:a16="http://schemas.microsoft.com/office/drawing/2014/main" id="{6B87BF25-168E-B3D2-0975-AC619E0542B0}"/>
              </a:ext>
            </a:extLst>
          </p:cNvPr>
          <p:cNvSpPr>
            <a:spLocks noGrp="1" noRot="1" noMove="1" noResize="1" noEditPoints="1" noAdjustHandles="1" noChangeArrowheads="1" noChangeShapeType="1"/>
          </p:cNvSpPr>
          <p:nvPr/>
        </p:nvSpPr>
        <p:spPr>
          <a:xfrm>
            <a:off x="-126948" y="-104417"/>
            <a:ext cx="6961239" cy="924233"/>
          </a:xfrm>
          <a:prstGeom prst="rect">
            <a:avLst/>
          </a:prstGeom>
          <a:solidFill>
            <a:schemeClr val="bg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hu-HU" sz="1800" b="0" i="0" u="none" strike="noStrike" cap="none" spc="0" normalizeH="0" baseline="0">
              <a:ln>
                <a:noFill/>
              </a:ln>
              <a:solidFill>
                <a:srgbClr val="000000"/>
              </a:solidFill>
              <a:effectLst/>
              <a:uFillTx/>
              <a:latin typeface="Calibri"/>
              <a:ea typeface="Calibri"/>
              <a:cs typeface="Calibri"/>
              <a:sym typeface="Calibri"/>
            </a:endParaRPr>
          </a:p>
        </p:txBody>
      </p:sp>
      <p:pic>
        <p:nvPicPr>
          <p:cNvPr id="3" name="Image" descr="Image">
            <a:extLst>
              <a:ext uri="{FF2B5EF4-FFF2-40B4-BE49-F238E27FC236}">
                <a16:creationId xmlns:a16="http://schemas.microsoft.com/office/drawing/2014/main" id="{A8B5B0A4-A694-87B5-E8D9-4DFA99E821E4}"/>
              </a:ext>
            </a:extLst>
          </p:cNvPr>
          <p:cNvPicPr>
            <a:picLocks noGrp="1" noRot="1" noChangeAspect="1" noMove="1" noResize="1" noEditPoints="1" noAdjustHandles="1" noChangeArrowheads="1" noChangeShapeType="1" noCrop="1"/>
          </p:cNvPicPr>
          <p:nvPr/>
        </p:nvPicPr>
        <p:blipFill>
          <a:blip r:embed="rId2"/>
          <a:stretch>
            <a:fillRect/>
          </a:stretch>
        </p:blipFill>
        <p:spPr>
          <a:xfrm>
            <a:off x="-11575" y="-34725"/>
            <a:ext cx="5131639" cy="655777"/>
          </a:xfrm>
          <a:prstGeom prst="rect">
            <a:avLst/>
          </a:prstGeom>
          <a:ln w="12700">
            <a:miter lim="400000"/>
          </a:ln>
        </p:spPr>
      </p:pic>
      <p:sp>
        <p:nvSpPr>
          <p:cNvPr id="5" name="Title 1">
            <a:extLst>
              <a:ext uri="{FF2B5EF4-FFF2-40B4-BE49-F238E27FC236}">
                <a16:creationId xmlns:a16="http://schemas.microsoft.com/office/drawing/2014/main" id="{8BF9D1FF-905C-CD5D-6E53-E3FA93B0C184}"/>
              </a:ext>
            </a:extLst>
          </p:cNvPr>
          <p:cNvSpPr txBox="1">
            <a:spLocks/>
          </p:cNvSpPr>
          <p:nvPr/>
        </p:nvSpPr>
        <p:spPr>
          <a:xfrm>
            <a:off x="248866" y="3762"/>
            <a:ext cx="3571876"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hangingPunct="1"/>
            <a:r>
              <a:rPr lang="hu-HU" b="1" dirty="0"/>
              <a:t>Logistician</a:t>
            </a:r>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4" name="Slide Number Placeholder 5"/>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53</a:t>
            </a:fld>
            <a:endParaRPr/>
          </a:p>
        </p:txBody>
      </p:sp>
      <p:sp>
        <p:nvSpPr>
          <p:cNvPr id="1006" name="Content Placeholder 2"/>
          <p:cNvSpPr txBox="1">
            <a:spLocks noGrp="1"/>
          </p:cNvSpPr>
          <p:nvPr>
            <p:ph type="body" idx="4294967295"/>
          </p:nvPr>
        </p:nvSpPr>
        <p:spPr>
          <a:xfrm>
            <a:off x="1756525" y="1272401"/>
            <a:ext cx="8678950" cy="4654071"/>
          </a:xfrm>
          <a:prstGeom prst="rect">
            <a:avLst/>
          </a:prstGeom>
        </p:spPr>
        <p:txBody>
          <a:bodyPr lIns="0" tIns="0" rIns="0" bIns="0">
            <a:normAutofit/>
          </a:bodyPr>
          <a:lstStyle/>
          <a:p>
            <a:pPr marL="0" indent="0" defTabSz="216992">
              <a:spcBef>
                <a:spcPts val="600"/>
              </a:spcBef>
              <a:buClr>
                <a:srgbClr val="65A000"/>
              </a:buClr>
              <a:buSzTx/>
              <a:buNone/>
              <a:defRPr>
                <a:solidFill>
                  <a:schemeClr val="accent3">
                    <a:satOff val="-6373"/>
                    <a:lumOff val="-10823"/>
                  </a:schemeClr>
                </a:solidFill>
              </a:defRPr>
            </a:pPr>
            <a:r>
              <a:rPr b="1" dirty="0">
                <a:solidFill>
                  <a:srgbClr val="C00000"/>
                </a:solidFill>
              </a:rPr>
              <a:t>The tasks that the veterinarian is likely to carry out include:</a:t>
            </a:r>
            <a:br>
              <a:rPr b="1" dirty="0">
                <a:solidFill>
                  <a:srgbClr val="C00000"/>
                </a:solidFill>
              </a:rPr>
            </a:br>
            <a:endParaRPr b="1" dirty="0">
              <a:solidFill>
                <a:srgbClr val="C00000"/>
              </a:solidFill>
            </a:endParaRPr>
          </a:p>
          <a:p>
            <a:pPr marL="254000" indent="-254000" defTabSz="216992">
              <a:lnSpc>
                <a:spcPct val="90000"/>
              </a:lnSpc>
              <a:spcBef>
                <a:spcPts val="600"/>
              </a:spcBef>
              <a:buClr>
                <a:srgbClr val="C00000"/>
              </a:buClr>
              <a:defRPr>
                <a:solidFill>
                  <a:srgbClr val="000000"/>
                </a:solidFill>
              </a:defRPr>
            </a:pPr>
            <a:r>
              <a:rPr dirty="0"/>
              <a:t>Provide subject matter expertise regarding animal health and human-animal interactions during a zoonotic outbreak</a:t>
            </a:r>
          </a:p>
          <a:p>
            <a:pPr marL="254000" indent="-254000" defTabSz="216992">
              <a:lnSpc>
                <a:spcPct val="90000"/>
              </a:lnSpc>
              <a:spcBef>
                <a:spcPts val="600"/>
              </a:spcBef>
              <a:buClr>
                <a:srgbClr val="C00000"/>
              </a:buClr>
              <a:defRPr>
                <a:solidFill>
                  <a:srgbClr val="000000"/>
                </a:solidFill>
              </a:defRPr>
            </a:pPr>
            <a:r>
              <a:rPr dirty="0"/>
              <a:t>Try to identify point source of infection during a zoonotic outbreak that links human to animal transmission</a:t>
            </a:r>
          </a:p>
          <a:p>
            <a:pPr marL="254000" indent="-254000" defTabSz="216992">
              <a:lnSpc>
                <a:spcPct val="90000"/>
              </a:lnSpc>
              <a:spcBef>
                <a:spcPts val="600"/>
              </a:spcBef>
              <a:buClr>
                <a:srgbClr val="C00000"/>
              </a:buClr>
              <a:defRPr>
                <a:solidFill>
                  <a:srgbClr val="000000"/>
                </a:solidFill>
              </a:defRPr>
            </a:pPr>
            <a:r>
              <a:rPr dirty="0"/>
              <a:t>Evaluate possibly affected animal population</a:t>
            </a:r>
          </a:p>
          <a:p>
            <a:pPr marL="254000" indent="-254000" defTabSz="216992">
              <a:lnSpc>
                <a:spcPct val="90000"/>
              </a:lnSpc>
              <a:spcBef>
                <a:spcPts val="600"/>
              </a:spcBef>
              <a:buClr>
                <a:srgbClr val="C00000"/>
              </a:buClr>
              <a:defRPr>
                <a:solidFill>
                  <a:srgbClr val="000000"/>
                </a:solidFill>
              </a:defRPr>
            </a:pPr>
            <a:r>
              <a:rPr dirty="0"/>
              <a:t>Train local veterinarians on animal infection prevention and control procedures</a:t>
            </a:r>
          </a:p>
        </p:txBody>
      </p:sp>
      <p:sp>
        <p:nvSpPr>
          <p:cNvPr id="2" name="Title 1">
            <a:extLst>
              <a:ext uri="{FF2B5EF4-FFF2-40B4-BE49-F238E27FC236}">
                <a16:creationId xmlns:a16="http://schemas.microsoft.com/office/drawing/2014/main" id="{2E9F1437-C025-D2AE-AD27-A30BE51550DE}"/>
              </a:ext>
            </a:extLst>
          </p:cNvPr>
          <p:cNvSpPr txBox="1">
            <a:spLocks/>
          </p:cNvSpPr>
          <p:nvPr/>
        </p:nvSpPr>
        <p:spPr>
          <a:xfrm>
            <a:off x="248866" y="3762"/>
            <a:ext cx="3571876"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marL="0" marR="0" indent="0" algn="l" defTabSz="216992"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2pPr>
            <a:lvl3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3pPr>
            <a:lvl4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4pPr>
            <a:lvl5pPr marL="0" marR="0" indent="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5pPr>
            <a:lvl6pPr marL="0" marR="0" indent="54864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6pPr>
            <a:lvl7pPr marL="0" marR="0" indent="109728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7pPr>
            <a:lvl8pPr marL="0" marR="0" indent="164592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8pPr>
            <a:lvl9pPr marL="0" marR="0" indent="2194560" algn="ctr" defTabSz="914400" rtl="0" latinLnBrk="0">
              <a:lnSpc>
                <a:spcPct val="100000"/>
              </a:lnSpc>
              <a:spcBef>
                <a:spcPts val="0"/>
              </a:spcBef>
              <a:spcAft>
                <a:spcPts val="0"/>
              </a:spcAft>
              <a:buClrTx/>
              <a:buSzTx/>
              <a:buFontTx/>
              <a:buNone/>
              <a:tabLst/>
              <a:defRPr sz="3800" b="0" i="0" u="none" strike="noStrike" cap="none" spc="0" baseline="0">
                <a:solidFill>
                  <a:srgbClr val="002060"/>
                </a:solidFill>
                <a:uFillTx/>
                <a:latin typeface="+mj-lt"/>
                <a:ea typeface="+mj-ea"/>
                <a:cs typeface="+mj-cs"/>
                <a:sym typeface="Source Sans Pro Regular"/>
              </a:defRPr>
            </a:lvl9pPr>
          </a:lstStyle>
          <a:p>
            <a:pPr hangingPunct="1"/>
            <a:r>
              <a:rPr lang="hu-HU" b="1" dirty="0"/>
              <a:t>Veterinarian</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6</a:t>
            </a:fld>
            <a:endParaRPr/>
          </a:p>
        </p:txBody>
      </p:sp>
      <p:sp>
        <p:nvSpPr>
          <p:cNvPr id="299" name="Google Shape;300;p7"/>
          <p:cNvSpPr txBox="1">
            <a:spLocks noGrp="1"/>
          </p:cNvSpPr>
          <p:nvPr>
            <p:ph type="body" sz="half" idx="1"/>
          </p:nvPr>
        </p:nvSpPr>
        <p:spPr>
          <a:xfrm>
            <a:off x="597037" y="1802203"/>
            <a:ext cx="11347453" cy="1870076"/>
          </a:xfrm>
          <a:prstGeom prst="rect">
            <a:avLst/>
          </a:prstGeom>
        </p:spPr>
        <p:txBody>
          <a:bodyPr lIns="179999" tIns="179999" rIns="179999" bIns="179999"/>
          <a:lstStyle>
            <a:lvl1pPr>
              <a:defRPr sz="3200"/>
            </a:lvl1pPr>
          </a:lstStyle>
          <a:p>
            <a:r>
              <a:rPr b="1" dirty="0"/>
              <a:t>1. Characteristics </a:t>
            </a:r>
            <a:br>
              <a:rPr lang="hu-HU" b="1" dirty="0"/>
            </a:br>
            <a:r>
              <a:rPr b="1" dirty="0"/>
              <a:t>of an RRT</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7</a:t>
            </a:fld>
            <a:endParaRPr/>
          </a:p>
        </p:txBody>
      </p:sp>
      <p:sp>
        <p:nvSpPr>
          <p:cNvPr id="302" name="Title 1"/>
          <p:cNvSpPr txBox="1">
            <a:spLocks noGrp="1"/>
          </p:cNvSpPr>
          <p:nvPr>
            <p:ph type="title"/>
          </p:nvPr>
        </p:nvSpPr>
        <p:spPr>
          <a:xfrm>
            <a:off x="248866" y="-46648"/>
            <a:ext cx="6652538" cy="1192016"/>
          </a:xfrm>
          <a:prstGeom prst="rect">
            <a:avLst/>
          </a:prstGeom>
        </p:spPr>
        <p:txBody>
          <a:bodyPr/>
          <a:lstStyle>
            <a:lvl1pPr defTabSz="914400">
              <a:lnSpc>
                <a:spcPct val="80000"/>
              </a:lnSpc>
              <a:defRPr>
                <a:effectLst>
                  <a:outerShdw blurRad="38100" dist="38100" dir="2700000" rotWithShape="0">
                    <a:srgbClr val="000000">
                      <a:alpha val="43137"/>
                    </a:srgbClr>
                  </a:outerShdw>
                </a:effectLst>
              </a:defRPr>
            </a:lvl1pPr>
          </a:lstStyle>
          <a:p>
            <a:r>
              <a:rPr b="1" dirty="0">
                <a:effectLst/>
              </a:rPr>
              <a:t>What are the characteristics of a Rapid Response Team?</a:t>
            </a:r>
          </a:p>
        </p:txBody>
      </p:sp>
      <p:sp>
        <p:nvSpPr>
          <p:cNvPr id="303" name="Content Placeholder 2"/>
          <p:cNvSpPr txBox="1">
            <a:spLocks noGrp="1"/>
          </p:cNvSpPr>
          <p:nvPr>
            <p:ph type="body" sz="half" idx="1"/>
          </p:nvPr>
        </p:nvSpPr>
        <p:spPr>
          <a:xfrm>
            <a:off x="1205055" y="2046446"/>
            <a:ext cx="6652538" cy="2460350"/>
          </a:xfrm>
          <a:prstGeom prst="rect">
            <a:avLst/>
          </a:prstGeom>
        </p:spPr>
        <p:txBody>
          <a:bodyPr lIns="0" tIns="0" rIns="0" bIns="0"/>
          <a:lstStyle/>
          <a:p>
            <a:pPr marL="0" lvl="1" indent="180975">
              <a:spcBef>
                <a:spcPts val="100"/>
              </a:spcBef>
              <a:buSzTx/>
              <a:buNone/>
              <a:defRPr>
                <a:solidFill>
                  <a:schemeClr val="accent3">
                    <a:satOff val="-6373"/>
                    <a:lumOff val="-10823"/>
                  </a:schemeClr>
                </a:solidFill>
              </a:defRPr>
            </a:pPr>
            <a:r>
              <a:rPr b="1" dirty="0">
                <a:solidFill>
                  <a:srgbClr val="C00000"/>
                </a:solidFill>
              </a:rPr>
              <a:t>An RRT is:</a:t>
            </a:r>
            <a:endParaRPr sz="2100" b="1" dirty="0">
              <a:solidFill>
                <a:srgbClr val="C00000"/>
              </a:solidFill>
            </a:endParaRPr>
          </a:p>
          <a:p>
            <a:pPr marL="0" lvl="1" indent="180975">
              <a:spcBef>
                <a:spcPts val="100"/>
              </a:spcBef>
              <a:buSzTx/>
              <a:buNone/>
              <a:defRPr strike="sngStrike"/>
            </a:pPr>
            <a:endParaRPr sz="2100" dirty="0"/>
          </a:p>
          <a:p>
            <a:pPr marL="434975" lvl="1" indent="-254000">
              <a:spcBef>
                <a:spcPts val="100"/>
              </a:spcBef>
              <a:buClr>
                <a:srgbClr val="C00000"/>
              </a:buClr>
            </a:pPr>
            <a:r>
              <a:rPr dirty="0"/>
              <a:t>Multidisciplinary or even multisectoral team</a:t>
            </a:r>
            <a:endParaRPr strike="sngStrike" dirty="0"/>
          </a:p>
          <a:p>
            <a:pPr marL="434975" lvl="1" indent="-254000">
              <a:spcBef>
                <a:spcPts val="100"/>
              </a:spcBef>
              <a:buClr>
                <a:srgbClr val="C00000"/>
              </a:buClr>
            </a:pPr>
            <a:r>
              <a:rPr dirty="0"/>
              <a:t>Adequately and regularly trained</a:t>
            </a:r>
          </a:p>
          <a:p>
            <a:pPr marL="434975" lvl="1" indent="-254000">
              <a:spcBef>
                <a:spcPts val="100"/>
              </a:spcBef>
              <a:buClr>
                <a:srgbClr val="C00000"/>
              </a:buClr>
            </a:pPr>
            <a:r>
              <a:rPr dirty="0"/>
              <a:t>Rapidly mobilizable as part or in coordination with the public health emergency management structure.</a:t>
            </a:r>
          </a:p>
        </p:txBody>
      </p:sp>
      <p:pic>
        <p:nvPicPr>
          <p:cNvPr id="304" name="Picture 2" descr="Picture 2"/>
          <p:cNvPicPr>
            <a:picLocks noChangeAspect="1"/>
          </p:cNvPicPr>
          <p:nvPr/>
        </p:nvPicPr>
        <p:blipFill>
          <a:blip r:embed="rId3"/>
          <a:stretch>
            <a:fillRect/>
          </a:stretch>
        </p:blipFill>
        <p:spPr>
          <a:xfrm>
            <a:off x="7759626" y="1549396"/>
            <a:ext cx="3888433" cy="2957400"/>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8</a:t>
            </a:fld>
            <a:endParaRPr/>
          </a:p>
        </p:txBody>
      </p:sp>
      <p:sp>
        <p:nvSpPr>
          <p:cNvPr id="309" name="Google Shape;300;p7"/>
          <p:cNvSpPr txBox="1">
            <a:spLocks noGrp="1"/>
          </p:cNvSpPr>
          <p:nvPr>
            <p:ph type="body" sz="half" idx="1"/>
          </p:nvPr>
        </p:nvSpPr>
        <p:spPr>
          <a:xfrm>
            <a:off x="587205" y="1792373"/>
            <a:ext cx="11347453" cy="1870076"/>
          </a:xfrm>
          <a:prstGeom prst="rect">
            <a:avLst/>
          </a:prstGeom>
        </p:spPr>
        <p:txBody>
          <a:bodyPr lIns="179999" tIns="179999" rIns="179999" bIns="179999"/>
          <a:lstStyle>
            <a:lvl1pPr>
              <a:defRPr sz="3200"/>
            </a:lvl1pPr>
          </a:lstStyle>
          <a:p>
            <a:r>
              <a:rPr b="1" dirty="0"/>
              <a:t>2. Composition </a:t>
            </a:r>
            <a:br>
              <a:rPr lang="hu-HU" b="1" dirty="0"/>
            </a:br>
            <a:r>
              <a:rPr b="1" dirty="0"/>
              <a:t>of an RRT</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Slide Number Placeholder 5"/>
          <p:cNvSpPr txBox="1">
            <a:spLocks noGrp="1"/>
          </p:cNvSpPr>
          <p:nvPr>
            <p:ph type="sldNum" sz="quarter" idx="2"/>
          </p:nvPr>
        </p:nvSpPr>
        <p:spPr>
          <a:xfrm>
            <a:off x="11480800" y="6330332"/>
            <a:ext cx="167259" cy="256541"/>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t>9</a:t>
            </a:fld>
            <a:endParaRPr/>
          </a:p>
        </p:txBody>
      </p:sp>
      <p:sp>
        <p:nvSpPr>
          <p:cNvPr id="312" name="TextBox 42"/>
          <p:cNvSpPr txBox="1"/>
          <p:nvPr/>
        </p:nvSpPr>
        <p:spPr>
          <a:xfrm>
            <a:off x="1432645" y="4029211"/>
            <a:ext cx="1702423"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548640">
              <a:defRPr sz="2400">
                <a:latin typeface="+mj-lt"/>
                <a:ea typeface="+mj-ea"/>
                <a:cs typeface="+mj-cs"/>
                <a:sym typeface="Source Sans Pro Regular"/>
              </a:defRPr>
            </a:lvl1pPr>
          </a:lstStyle>
          <a:p>
            <a:r>
              <a:rPr b="1" dirty="0">
                <a:solidFill>
                  <a:srgbClr val="65A000"/>
                </a:solidFill>
              </a:rPr>
              <a:t>Team</a:t>
            </a:r>
            <a:r>
              <a:rPr b="1" dirty="0">
                <a:solidFill>
                  <a:schemeClr val="accent3"/>
                </a:solidFill>
              </a:rPr>
              <a:t> </a:t>
            </a:r>
            <a:r>
              <a:rPr b="1" dirty="0">
                <a:solidFill>
                  <a:srgbClr val="65A000"/>
                </a:solidFill>
              </a:rPr>
              <a:t>Members</a:t>
            </a:r>
          </a:p>
        </p:txBody>
      </p:sp>
      <p:sp>
        <p:nvSpPr>
          <p:cNvPr id="313" name="TextBox 18"/>
          <p:cNvSpPr txBox="1"/>
          <p:nvPr/>
        </p:nvSpPr>
        <p:spPr>
          <a:xfrm>
            <a:off x="5539445" y="2455777"/>
            <a:ext cx="4995720" cy="12003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latin typeface="+mj-lt"/>
                <a:ea typeface="+mj-ea"/>
                <a:cs typeface="+mj-cs"/>
                <a:sym typeface="Source Sans Pro Regular"/>
              </a:defRPr>
            </a:lvl1pPr>
          </a:lstStyle>
          <a:p>
            <a:r>
              <a:rPr b="1" dirty="0">
                <a:solidFill>
                  <a:srgbClr val="65A000"/>
                </a:solidFill>
              </a:rPr>
              <a:t>Field Team Leader </a:t>
            </a:r>
            <a:br>
              <a:rPr lang="hu-HU" dirty="0"/>
            </a:br>
            <a:r>
              <a:rPr dirty="0"/>
              <a:t>facilitates interactions among team members and external partners.</a:t>
            </a:r>
          </a:p>
        </p:txBody>
      </p:sp>
      <p:sp>
        <p:nvSpPr>
          <p:cNvPr id="314" name="TextBox 5"/>
          <p:cNvSpPr txBox="1"/>
          <p:nvPr/>
        </p:nvSpPr>
        <p:spPr>
          <a:xfrm>
            <a:off x="1210077" y="2825109"/>
            <a:ext cx="2147559" cy="83099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defTabSz="548640">
              <a:defRPr sz="2400">
                <a:latin typeface="+mj-lt"/>
                <a:ea typeface="+mj-ea"/>
                <a:cs typeface="+mj-cs"/>
                <a:sym typeface="Source Sans Pro Regular"/>
              </a:defRPr>
            </a:lvl1pPr>
          </a:lstStyle>
          <a:p>
            <a:r>
              <a:rPr b="1" dirty="0">
                <a:solidFill>
                  <a:srgbClr val="65A000"/>
                </a:solidFill>
              </a:rPr>
              <a:t>Field Team Leader</a:t>
            </a:r>
          </a:p>
        </p:txBody>
      </p:sp>
      <p:sp>
        <p:nvSpPr>
          <p:cNvPr id="315" name="Straight Connector 12"/>
          <p:cNvSpPr/>
          <p:nvPr/>
        </p:nvSpPr>
        <p:spPr>
          <a:xfrm>
            <a:off x="4327025" y="3465768"/>
            <a:ext cx="1" cy="329185"/>
          </a:xfrm>
          <a:prstGeom prst="line">
            <a:avLst/>
          </a:prstGeom>
          <a:ln w="12700">
            <a:solidFill>
              <a:srgbClr val="000000"/>
            </a:solidFill>
            <a:miter/>
          </a:ln>
        </p:spPr>
        <p:txBody>
          <a:bodyPr lIns="45719" rIns="45719"/>
          <a:lstStyle/>
          <a:p>
            <a:endParaRPr/>
          </a:p>
        </p:txBody>
      </p:sp>
      <p:pic>
        <p:nvPicPr>
          <p:cNvPr id="316" name="Content Placeholder 6" descr="Content Placeholder 6"/>
          <p:cNvPicPr>
            <a:picLocks noChangeAspect="1"/>
          </p:cNvPicPr>
          <p:nvPr/>
        </p:nvPicPr>
        <p:blipFill>
          <a:blip r:embed="rId3"/>
          <a:srcRect l="26450" r="26183"/>
          <a:stretch>
            <a:fillRect/>
          </a:stretch>
        </p:blipFill>
        <p:spPr>
          <a:xfrm>
            <a:off x="4161940" y="2734827"/>
            <a:ext cx="327633" cy="658369"/>
          </a:xfrm>
          <a:prstGeom prst="rect">
            <a:avLst/>
          </a:prstGeom>
          <a:ln w="12700">
            <a:miter lim="400000"/>
          </a:ln>
        </p:spPr>
      </p:pic>
      <p:sp>
        <p:nvSpPr>
          <p:cNvPr id="317" name="Title 1"/>
          <p:cNvSpPr txBox="1">
            <a:spLocks noGrp="1"/>
          </p:cNvSpPr>
          <p:nvPr>
            <p:ph type="title"/>
          </p:nvPr>
        </p:nvSpPr>
        <p:spPr>
          <a:xfrm>
            <a:off x="131887" y="18197"/>
            <a:ext cx="6613986" cy="646113"/>
          </a:xfrm>
          <a:prstGeom prst="rect">
            <a:avLst/>
          </a:prstGeom>
        </p:spPr>
        <p:txBody>
          <a:bodyPr lIns="45719" tIns="45720" rIns="45719" bIns="45720" anchor="ctr">
            <a:normAutofit/>
          </a:bodyPr>
          <a:lstStyle/>
          <a:p>
            <a:r>
              <a:rPr sz="2800" b="1" dirty="0"/>
              <a:t>General</a:t>
            </a:r>
            <a:r>
              <a:rPr sz="2800" b="1" dirty="0">
                <a:solidFill>
                  <a:srgbClr val="0070C0"/>
                </a:solidFill>
              </a:rPr>
              <a:t> </a:t>
            </a:r>
            <a:r>
              <a:rPr sz="2800" b="1" dirty="0"/>
              <a:t>Composition of an RRT</a:t>
            </a:r>
            <a:endParaRPr lang="en-US" sz="2800" b="1"/>
          </a:p>
        </p:txBody>
      </p:sp>
      <p:sp>
        <p:nvSpPr>
          <p:cNvPr id="318" name="Straight Connector 37"/>
          <p:cNvSpPr/>
          <p:nvPr/>
        </p:nvSpPr>
        <p:spPr>
          <a:xfrm flipH="1">
            <a:off x="3777115" y="3794545"/>
            <a:ext cx="1097281" cy="1"/>
          </a:xfrm>
          <a:prstGeom prst="line">
            <a:avLst/>
          </a:prstGeom>
          <a:ln w="12700">
            <a:solidFill>
              <a:srgbClr val="000000"/>
            </a:solidFill>
            <a:miter/>
          </a:ln>
        </p:spPr>
        <p:txBody>
          <a:bodyPr lIns="45719" rIns="45719"/>
          <a:lstStyle/>
          <a:p>
            <a:endParaRPr/>
          </a:p>
        </p:txBody>
      </p:sp>
      <p:sp>
        <p:nvSpPr>
          <p:cNvPr id="319" name="Straight Connector 41"/>
          <p:cNvSpPr/>
          <p:nvPr/>
        </p:nvSpPr>
        <p:spPr>
          <a:xfrm>
            <a:off x="3778385" y="3794545"/>
            <a:ext cx="1" cy="329185"/>
          </a:xfrm>
          <a:prstGeom prst="line">
            <a:avLst/>
          </a:prstGeom>
          <a:ln w="12700">
            <a:solidFill>
              <a:srgbClr val="000000"/>
            </a:solidFill>
            <a:miter/>
          </a:ln>
        </p:spPr>
        <p:txBody>
          <a:bodyPr lIns="45719" rIns="45719"/>
          <a:lstStyle/>
          <a:p>
            <a:endParaRPr/>
          </a:p>
        </p:txBody>
      </p:sp>
      <p:sp>
        <p:nvSpPr>
          <p:cNvPr id="320" name="Straight Connector 47"/>
          <p:cNvSpPr/>
          <p:nvPr/>
        </p:nvSpPr>
        <p:spPr>
          <a:xfrm>
            <a:off x="4876443" y="3794545"/>
            <a:ext cx="1" cy="329185"/>
          </a:xfrm>
          <a:prstGeom prst="line">
            <a:avLst/>
          </a:prstGeom>
          <a:ln w="12700">
            <a:solidFill>
              <a:srgbClr val="000000"/>
            </a:solidFill>
            <a:miter/>
          </a:ln>
        </p:spPr>
        <p:txBody>
          <a:bodyPr lIns="45719" rIns="45719"/>
          <a:lstStyle/>
          <a:p>
            <a:endParaRPr/>
          </a:p>
        </p:txBody>
      </p:sp>
      <p:pic>
        <p:nvPicPr>
          <p:cNvPr id="321" name="Content Placeholder 6" descr="Content Placeholder 6"/>
          <p:cNvPicPr>
            <a:picLocks noChangeAspect="1"/>
          </p:cNvPicPr>
          <p:nvPr/>
        </p:nvPicPr>
        <p:blipFill>
          <a:blip r:embed="rId3"/>
          <a:srcRect l="26450" r="26183"/>
          <a:stretch>
            <a:fillRect/>
          </a:stretch>
        </p:blipFill>
        <p:spPr>
          <a:xfrm>
            <a:off x="3613298" y="4140184"/>
            <a:ext cx="327633" cy="658369"/>
          </a:xfrm>
          <a:prstGeom prst="rect">
            <a:avLst/>
          </a:prstGeom>
          <a:ln w="12700">
            <a:miter lim="400000"/>
          </a:ln>
        </p:spPr>
      </p:pic>
      <p:pic>
        <p:nvPicPr>
          <p:cNvPr id="322" name="Content Placeholder 6" descr="Content Placeholder 6"/>
          <p:cNvPicPr>
            <a:picLocks noChangeAspect="1"/>
          </p:cNvPicPr>
          <p:nvPr/>
        </p:nvPicPr>
        <p:blipFill>
          <a:blip r:embed="rId3"/>
          <a:srcRect l="26450" r="26183"/>
          <a:stretch>
            <a:fillRect/>
          </a:stretch>
        </p:blipFill>
        <p:spPr>
          <a:xfrm>
            <a:off x="4710579" y="4140184"/>
            <a:ext cx="327633" cy="658369"/>
          </a:xfrm>
          <a:prstGeom prst="rect">
            <a:avLst/>
          </a:prstGeom>
          <a:ln w="12700">
            <a:miter lim="400000"/>
          </a:ln>
        </p:spPr>
      </p:pic>
      <p:sp>
        <p:nvSpPr>
          <p:cNvPr id="323" name="TextBox 14"/>
          <p:cNvSpPr txBox="1"/>
          <p:nvPr/>
        </p:nvSpPr>
        <p:spPr>
          <a:xfrm>
            <a:off x="5539445" y="3669688"/>
            <a:ext cx="4858240" cy="15696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p>
            <a:pPr>
              <a:defRPr sz="2400">
                <a:latin typeface="+mj-lt"/>
                <a:ea typeface="+mj-ea"/>
                <a:cs typeface="+mj-cs"/>
                <a:sym typeface="Source Sans Pro Regular"/>
              </a:defRPr>
            </a:pPr>
            <a:r>
              <a:rPr sz="2400" b="1" dirty="0">
                <a:solidFill>
                  <a:srgbClr val="65A000"/>
                </a:solidFill>
                <a:latin typeface="+mj-lt"/>
                <a:ea typeface="+mj-ea"/>
                <a:cs typeface="+mj-cs"/>
                <a:sym typeface="Source Sans Pro Regular"/>
              </a:rPr>
              <a:t>Team Members </a:t>
            </a:r>
            <a:br>
              <a:rPr lang="hu-HU" dirty="0"/>
            </a:br>
            <a:r>
              <a:rPr dirty="0"/>
              <a:t>various fields of expertise, develop a working knowledge of each other's area of expertise.</a:t>
            </a:r>
          </a:p>
        </p:txBody>
      </p:sp>
      <p:sp>
        <p:nvSpPr>
          <p:cNvPr id="324" name="TextBox 2"/>
          <p:cNvSpPr txBox="1"/>
          <p:nvPr/>
        </p:nvSpPr>
        <p:spPr>
          <a:xfrm>
            <a:off x="1570095" y="1142137"/>
            <a:ext cx="8579371" cy="120032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2400">
                <a:latin typeface="+mj-lt"/>
                <a:ea typeface="+mj-ea"/>
                <a:cs typeface="+mj-cs"/>
                <a:sym typeface="Source Sans Pro Regular"/>
              </a:defRPr>
            </a:lvl1pPr>
          </a:lstStyle>
          <a:p>
            <a:r>
              <a:rPr dirty="0"/>
              <a:t>Click the RRT roles below to know more.</a:t>
            </a:r>
            <a:endParaRPr lang="hu-HU" dirty="0"/>
          </a:p>
          <a:p>
            <a:r>
              <a:rPr b="1" dirty="0">
                <a:solidFill>
                  <a:srgbClr val="C00000"/>
                </a:solidFill>
              </a:rPr>
              <a:t> </a:t>
            </a:r>
            <a:br>
              <a:rPr lang="hu-HU" b="1" dirty="0">
                <a:solidFill>
                  <a:srgbClr val="C00000"/>
                </a:solidFill>
              </a:rPr>
            </a:br>
            <a:r>
              <a:rPr b="1" dirty="0">
                <a:solidFill>
                  <a:srgbClr val="C00000"/>
                </a:solidFill>
              </a:rPr>
              <a:t>An RRT is composed of:</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iterate>
                                    <p:tmAbs val="0"/>
                                  </p:iterate>
                                  <p:childTnLst>
                                    <p:set>
                                      <p:cBhvr>
                                        <p:cTn id="6" fill="hold"/>
                                        <p:tgtEl>
                                          <p:spTgt spid="313"/>
                                        </p:tgtEl>
                                        <p:attrNameLst>
                                          <p:attrName>style.visibility</p:attrName>
                                        </p:attrNameLst>
                                      </p:cBhvr>
                                      <p:to>
                                        <p:strVal val="visible"/>
                                      </p:to>
                                    </p:set>
                                    <p:anim calcmode="lin" valueType="num">
                                      <p:cBhvr>
                                        <p:cTn id="7" dur="500" fill="hold"/>
                                        <p:tgtEl>
                                          <p:spTgt spid="313"/>
                                        </p:tgtEl>
                                        <p:attrNameLst>
                                          <p:attrName>ppt_x</p:attrName>
                                        </p:attrNameLst>
                                      </p:cBhvr>
                                      <p:tavLst>
                                        <p:tav tm="0">
                                          <p:val>
                                            <p:strVal val="#ppt_x"/>
                                          </p:val>
                                        </p:tav>
                                        <p:tav tm="100000">
                                          <p:val>
                                            <p:strVal val="#ppt_x"/>
                                          </p:val>
                                        </p:tav>
                                      </p:tavLst>
                                    </p:anim>
                                    <p:anim calcmode="lin" valueType="num">
                                      <p:cBhvr>
                                        <p:cTn id="8" dur="500" fill="hold"/>
                                        <p:tgtEl>
                                          <p:spTgt spid="3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2" nodeType="clickEffect">
                                  <p:stCondLst>
                                    <p:cond delay="0"/>
                                  </p:stCondLst>
                                  <p:iterate>
                                    <p:tmAbs val="0"/>
                                  </p:iterate>
                                  <p:childTnLst>
                                    <p:set>
                                      <p:cBhvr>
                                        <p:cTn id="12" fill="hold"/>
                                        <p:tgtEl>
                                          <p:spTgt spid="323"/>
                                        </p:tgtEl>
                                        <p:attrNameLst>
                                          <p:attrName>style.visibility</p:attrName>
                                        </p:attrNameLst>
                                      </p:cBhvr>
                                      <p:to>
                                        <p:strVal val="visible"/>
                                      </p:to>
                                    </p:set>
                                    <p:anim calcmode="lin" valueType="num">
                                      <p:cBhvr>
                                        <p:cTn id="13" dur="500" fill="hold"/>
                                        <p:tgtEl>
                                          <p:spTgt spid="323"/>
                                        </p:tgtEl>
                                        <p:attrNameLst>
                                          <p:attrName>ppt_x</p:attrName>
                                        </p:attrNameLst>
                                      </p:cBhvr>
                                      <p:tavLst>
                                        <p:tav tm="0">
                                          <p:val>
                                            <p:strVal val="#ppt_x"/>
                                          </p:val>
                                        </p:tav>
                                        <p:tav tm="100000">
                                          <p:val>
                                            <p:strVal val="#ppt_x"/>
                                          </p:val>
                                        </p:tav>
                                      </p:tavLst>
                                    </p:anim>
                                    <p:anim calcmode="lin" valueType="num">
                                      <p:cBhvr>
                                        <p:cTn id="14" dur="500" fill="hold"/>
                                        <p:tgtEl>
                                          <p:spTgt spid="3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 grpId="1" animBg="1" advAuto="0"/>
      <p:bldP spid="323" grpId="2" animBg="1" advAuto="0"/>
    </p:bldLst>
  </p:timing>
</p:sld>
</file>

<file path=ppt/theme/theme1.xml><?xml version="1.0" encoding="utf-8"?>
<a:theme xmlns:a="http://schemas.openxmlformats.org/drawingml/2006/main" name="1_RC 59 Template EN">
  <a:themeElements>
    <a:clrScheme name="1_RC 59 Template E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1_RC 59 Template EN">
      <a:majorFont>
        <a:latin typeface="Source Sans Pro Regular"/>
        <a:ea typeface="Source Sans Pro Regular"/>
        <a:cs typeface="Source Sans Pro Regular"/>
      </a:majorFont>
      <a:minorFont>
        <a:latin typeface="Helvetica"/>
        <a:ea typeface="Helvetica"/>
        <a:cs typeface="Helvetica"/>
      </a:minorFont>
    </a:fontScheme>
    <a:fmtScheme name="1_RC 59 Template 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RC 59 Template EN">
  <a:themeElements>
    <a:clrScheme name="1_RC 59 Template E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1_RC 59 Template EN">
      <a:majorFont>
        <a:latin typeface="Source Sans Pro Regular"/>
        <a:ea typeface="Source Sans Pro Regular"/>
        <a:cs typeface="Source Sans Pro Regular"/>
      </a:majorFont>
      <a:minorFont>
        <a:latin typeface="Helvetica"/>
        <a:ea typeface="Helvetica"/>
        <a:cs typeface="Helvetica"/>
      </a:minorFont>
    </a:fontScheme>
    <a:fmtScheme name="1_RC 59 Template E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6" ma:contentTypeDescription="Create a new document." ma:contentTypeScope="" ma:versionID="9ac26170f589b5d8b8b5a62825d76a84">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c48eb46232bbfdf9c03e80ab561c633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5593ED0-5F7D-4C0A-B390-8CB79EA814F6}">
  <ds:schemaRefs>
    <ds:schemaRef ds:uri="http://schemas.microsoft.com/office/2006/metadata/properties"/>
    <ds:schemaRef ds:uri="http://schemas.microsoft.com/office/infopath/2007/PartnerControls"/>
    <ds:schemaRef ds:uri="9ca0fa8f-1020-4790-a298-914e539c43a5"/>
    <ds:schemaRef ds:uri="1545eeb8-3090-4573-a4ea-6910cac27a03"/>
    <ds:schemaRef ds:uri="450f158c-397a-4a9d-b005-a44c92e0fccb"/>
    <ds:schemaRef ds:uri="e2a64997-203d-4655-a595-383c2eb1e865"/>
  </ds:schemaRefs>
</ds:datastoreItem>
</file>

<file path=customXml/itemProps2.xml><?xml version="1.0" encoding="utf-8"?>
<ds:datastoreItem xmlns:ds="http://schemas.openxmlformats.org/officeDocument/2006/customXml" ds:itemID="{6423A873-51E2-44C6-9BD1-C0351E8447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BC1278D-8C2B-4192-BC07-69E0EAACF2A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40</TotalTime>
  <Words>3800</Words>
  <Application>Microsoft Office PowerPoint</Application>
  <PresentationFormat>Widescreen</PresentationFormat>
  <Paragraphs>496</Paragraphs>
  <Slides>53</Slides>
  <Notes>11</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1_RC 59 Template EN</vt:lpstr>
      <vt:lpstr>Rapid Response Teams  composition and roles</vt:lpstr>
      <vt:lpstr>PowerPoint Presentation</vt:lpstr>
      <vt:lpstr>Introduction</vt:lpstr>
      <vt:lpstr>Learning objectives</vt:lpstr>
      <vt:lpstr>Outline</vt:lpstr>
      <vt:lpstr>PowerPoint Presentation</vt:lpstr>
      <vt:lpstr>What are the characteristics of a Rapid Response Team?</vt:lpstr>
      <vt:lpstr>PowerPoint Presentation</vt:lpstr>
      <vt:lpstr>General Composition of an RRT</vt:lpstr>
      <vt:lpstr>What may be the roles needed on an RRT, in general?</vt:lpstr>
      <vt:lpstr>What may be the roles needed on an RRT in general?</vt:lpstr>
      <vt:lpstr>Examples of RRT roles and composition in the context of foodborne disease outbreak</vt:lpstr>
      <vt:lpstr>Examples of RRT roles and composition in the context of foodborne disease outbreak</vt:lpstr>
      <vt:lpstr>RRTs are adaptable</vt:lpstr>
      <vt:lpstr>PowerPoint Presentation</vt:lpstr>
      <vt:lpstr>PowerPoint Presentation</vt:lpstr>
      <vt:lpstr>Scenario 1</vt:lpstr>
      <vt:lpstr>PowerPoint Presentation</vt:lpstr>
      <vt:lpstr>How will you compose the RRT and who will be mobilized to the field?</vt:lpstr>
      <vt:lpstr>Possible answers</vt:lpstr>
      <vt:lpstr>Possible answers</vt:lpstr>
      <vt:lpstr>Exercise debriefing</vt:lpstr>
      <vt:lpstr>What else can be done to support the local response?</vt:lpstr>
      <vt:lpstr>Scenario 2</vt:lpstr>
      <vt:lpstr>Questions to be addressed</vt:lpstr>
      <vt:lpstr>Possible answers</vt:lpstr>
      <vt:lpstr>Scenario 3</vt:lpstr>
      <vt:lpstr>PowerPoint Presentation</vt:lpstr>
      <vt:lpstr>Possible answers</vt:lpstr>
      <vt:lpstr>PowerPoint Presentation</vt:lpstr>
      <vt:lpstr>PowerPoint Presentation</vt:lpstr>
      <vt:lpstr>PowerPoint Presentation</vt:lpstr>
      <vt:lpstr>Where are RRTs in the Emergency Response System?</vt:lpstr>
      <vt:lpstr>RRT key stakeholders and partners in the field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Team Leader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composition and roles</dc:title>
  <dc:creator>Szilvia Horváth</dc:creator>
  <cp:lastModifiedBy>Szilvia Horváth</cp:lastModifiedBy>
  <cp:revision>61</cp:revision>
  <dcterms:modified xsi:type="dcterms:W3CDTF">2023-04-06T13:45:16Z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139700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mplianceAssetId">
    <vt:lpwstr/>
  </property>
  <property fmtid="{D5CDD505-2E9C-101B-9397-08002B2CF9AE}" pid="10" name="TemplateUrl">
    <vt:lpwstr/>
  </property>
  <property fmtid="{D5CDD505-2E9C-101B-9397-08002B2CF9AE}" pid="11" name="_ExtendedDescription">
    <vt:lpwstr/>
  </property>
  <property fmtid="{D5CDD505-2E9C-101B-9397-08002B2CF9AE}" pid="12" name="TriggerFlowInfo">
    <vt:lpwstr/>
  </property>
</Properties>
</file>